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16"/>
  </p:notesMasterIdLst>
  <p:handoutMasterIdLst>
    <p:handoutMasterId r:id="rId17"/>
  </p:handoutMasterIdLst>
  <p:sldIdLst>
    <p:sldId id="256" r:id="rId2"/>
    <p:sldId id="263" r:id="rId3"/>
    <p:sldId id="257" r:id="rId4"/>
    <p:sldId id="258" r:id="rId5"/>
    <p:sldId id="264" r:id="rId6"/>
    <p:sldId id="259" r:id="rId7"/>
    <p:sldId id="266" r:id="rId8"/>
    <p:sldId id="260" r:id="rId9"/>
    <p:sldId id="267" r:id="rId10"/>
    <p:sldId id="268" r:id="rId11"/>
    <p:sldId id="269" r:id="rId12"/>
    <p:sldId id="261" r:id="rId13"/>
    <p:sldId id="262" r:id="rId14"/>
    <p:sldId id="265" r:id="rId1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45A"/>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5" autoAdjust="0"/>
    <p:restoredTop sz="80106"/>
  </p:normalViewPr>
  <p:slideViewPr>
    <p:cSldViewPr snapToGrid="0" snapToObjects="1">
      <p:cViewPr>
        <p:scale>
          <a:sx n="59" d="100"/>
          <a:sy n="59" d="100"/>
        </p:scale>
        <p:origin x="144" y="8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ex\Downloads\NEUR0002\YEAR%203%20REVISION%20DOCUMENTS\YEAR3EXAMS\MSC%20CHILD%20DEV\DISS\Copy%20of%20StudentDataRub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ex\Downloads\NEUR0002\YEAR%203%20REVISION%20DOCUMENTS\YEAR3EXAMS\MSC%20CHILD%20DEV\DISS\Copy%20of%20StudentDataRub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25766705221111"/>
          <c:y val="0.1037527811528569"/>
          <c:w val="0.77610332370301904"/>
          <c:h val="0.66148793650292714"/>
        </c:manualLayout>
      </c:layout>
      <c:scatterChart>
        <c:scatterStyle val="lineMarker"/>
        <c:varyColors val="0"/>
        <c:ser>
          <c:idx val="0"/>
          <c:order val="0"/>
          <c:spPr>
            <a:ln w="19050" cap="rnd">
              <a:noFill/>
              <a:round/>
            </a:ln>
            <a:effectLst/>
          </c:spPr>
          <c:marker>
            <c:symbol val="circle"/>
            <c:size val="5"/>
            <c:spPr>
              <a:solidFill>
                <a:srgbClr val="AC145A"/>
              </a:solidFill>
              <a:ln w="9525">
                <a:solidFill>
                  <a:srgbClr val="AC145A"/>
                </a:solidFill>
              </a:ln>
              <a:effectLst/>
            </c:spPr>
          </c:marker>
          <c:trendline>
            <c:spPr>
              <a:ln w="19050" cap="rnd">
                <a:solidFill>
                  <a:srgbClr val="AC145A"/>
                </a:solidFill>
                <a:prstDash val="sysDot"/>
              </a:ln>
              <a:effectLst/>
            </c:spPr>
            <c:trendlineType val="linear"/>
            <c:dispRSqr val="0"/>
            <c:dispEq val="0"/>
          </c:trendline>
          <c:xVal>
            <c:numLit>
              <c:formatCode>General</c:formatCode>
              <c:ptCount val="42"/>
              <c:pt idx="0">
                <c:v>4</c:v>
              </c:pt>
              <c:pt idx="1">
                <c:v>13</c:v>
              </c:pt>
              <c:pt idx="2">
                <c:v>3</c:v>
              </c:pt>
              <c:pt idx="3">
                <c:v>15</c:v>
              </c:pt>
              <c:pt idx="4">
                <c:v>12</c:v>
              </c:pt>
              <c:pt idx="5">
                <c:v>2</c:v>
              </c:pt>
              <c:pt idx="6">
                <c:v>13</c:v>
              </c:pt>
              <c:pt idx="7">
                <c:v>5</c:v>
              </c:pt>
              <c:pt idx="8">
                <c:v>12</c:v>
              </c:pt>
              <c:pt idx="9">
                <c:v>14</c:v>
              </c:pt>
              <c:pt idx="10">
                <c:v>2</c:v>
              </c:pt>
              <c:pt idx="11">
                <c:v>6</c:v>
              </c:pt>
              <c:pt idx="12">
                <c:v>12</c:v>
              </c:pt>
              <c:pt idx="13">
                <c:v>19</c:v>
              </c:pt>
              <c:pt idx="14">
                <c:v>10</c:v>
              </c:pt>
              <c:pt idx="15">
                <c:v>12</c:v>
              </c:pt>
              <c:pt idx="16">
                <c:v>15</c:v>
              </c:pt>
              <c:pt idx="17">
                <c:v>11</c:v>
              </c:pt>
              <c:pt idx="18">
                <c:v>17</c:v>
              </c:pt>
              <c:pt idx="19">
                <c:v>21</c:v>
              </c:pt>
              <c:pt idx="20">
                <c:v>2</c:v>
              </c:pt>
              <c:pt idx="21">
                <c:v>23</c:v>
              </c:pt>
              <c:pt idx="22">
                <c:v>26</c:v>
              </c:pt>
              <c:pt idx="23">
                <c:v>25</c:v>
              </c:pt>
              <c:pt idx="24">
                <c:v>20</c:v>
              </c:pt>
              <c:pt idx="25">
                <c:v>17</c:v>
              </c:pt>
              <c:pt idx="26">
                <c:v>18</c:v>
              </c:pt>
              <c:pt idx="27">
                <c:v>23</c:v>
              </c:pt>
              <c:pt idx="28">
                <c:v>17</c:v>
              </c:pt>
              <c:pt idx="29">
                <c:v>14</c:v>
              </c:pt>
              <c:pt idx="30">
                <c:v>20</c:v>
              </c:pt>
              <c:pt idx="31">
                <c:v>17</c:v>
              </c:pt>
              <c:pt idx="32">
                <c:v>21</c:v>
              </c:pt>
              <c:pt idx="33">
                <c:v>20</c:v>
              </c:pt>
              <c:pt idx="34">
                <c:v>18</c:v>
              </c:pt>
              <c:pt idx="35">
                <c:v>18</c:v>
              </c:pt>
              <c:pt idx="36">
                <c:v>25</c:v>
              </c:pt>
              <c:pt idx="37">
                <c:v>21</c:v>
              </c:pt>
              <c:pt idx="38">
                <c:v>16</c:v>
              </c:pt>
              <c:pt idx="39">
                <c:v>18</c:v>
              </c:pt>
              <c:pt idx="40">
                <c:v>16</c:v>
              </c:pt>
              <c:pt idx="41">
                <c:v>15</c:v>
              </c:pt>
            </c:numLit>
          </c:xVal>
          <c:yVal>
            <c:numLit>
              <c:formatCode>General</c:formatCode>
              <c:ptCount val="42"/>
              <c:pt idx="0">
                <c:v>0</c:v>
              </c:pt>
              <c:pt idx="1">
                <c:v>6</c:v>
              </c:pt>
              <c:pt idx="2">
                <c:v>38</c:v>
              </c:pt>
              <c:pt idx="3">
                <c:v>22</c:v>
              </c:pt>
              <c:pt idx="4">
                <c:v>0</c:v>
              </c:pt>
              <c:pt idx="5">
                <c:v>0</c:v>
              </c:pt>
              <c:pt idx="6">
                <c:v>0</c:v>
              </c:pt>
              <c:pt idx="7">
                <c:v>17</c:v>
              </c:pt>
              <c:pt idx="8">
                <c:v>0</c:v>
              </c:pt>
              <c:pt idx="9">
                <c:v>44</c:v>
              </c:pt>
              <c:pt idx="10">
                <c:v>0</c:v>
              </c:pt>
              <c:pt idx="11">
                <c:v>18</c:v>
              </c:pt>
              <c:pt idx="12">
                <c:v>34</c:v>
              </c:pt>
              <c:pt idx="13">
                <c:v>34</c:v>
              </c:pt>
              <c:pt idx="14">
                <c:v>32</c:v>
              </c:pt>
              <c:pt idx="15">
                <c:v>4</c:v>
              </c:pt>
              <c:pt idx="16">
                <c:v>24</c:v>
              </c:pt>
              <c:pt idx="17">
                <c:v>48</c:v>
              </c:pt>
              <c:pt idx="18">
                <c:v>15</c:v>
              </c:pt>
              <c:pt idx="19">
                <c:v>23</c:v>
              </c:pt>
              <c:pt idx="20">
                <c:v>0</c:v>
              </c:pt>
              <c:pt idx="21">
                <c:v>60</c:v>
              </c:pt>
              <c:pt idx="22">
                <c:v>40</c:v>
              </c:pt>
              <c:pt idx="23">
                <c:v>69</c:v>
              </c:pt>
              <c:pt idx="24">
                <c:v>69</c:v>
              </c:pt>
              <c:pt idx="25">
                <c:v>63</c:v>
              </c:pt>
              <c:pt idx="26">
                <c:v>63</c:v>
              </c:pt>
              <c:pt idx="27">
                <c:v>57</c:v>
              </c:pt>
              <c:pt idx="28">
                <c:v>44</c:v>
              </c:pt>
              <c:pt idx="29">
                <c:v>28</c:v>
              </c:pt>
              <c:pt idx="30">
                <c:v>38</c:v>
              </c:pt>
              <c:pt idx="31">
                <c:v>63</c:v>
              </c:pt>
              <c:pt idx="32">
                <c:v>44</c:v>
              </c:pt>
              <c:pt idx="33">
                <c:v>47</c:v>
              </c:pt>
              <c:pt idx="34">
                <c:v>73</c:v>
              </c:pt>
              <c:pt idx="35">
                <c:v>59</c:v>
              </c:pt>
              <c:pt idx="36">
                <c:v>64</c:v>
              </c:pt>
              <c:pt idx="37">
                <c:v>82</c:v>
              </c:pt>
              <c:pt idx="38">
                <c:v>64</c:v>
              </c:pt>
              <c:pt idx="39">
                <c:v>77</c:v>
              </c:pt>
              <c:pt idx="40">
                <c:v>53</c:v>
              </c:pt>
              <c:pt idx="41">
                <c:v>42</c:v>
              </c:pt>
            </c:numLit>
          </c:yVal>
          <c:smooth val="0"/>
          <c:extLst>
            <c:ext xmlns:c16="http://schemas.microsoft.com/office/drawing/2014/chart" uri="{C3380CC4-5D6E-409C-BE32-E72D297353CC}">
              <c16:uniqueId val="{00000001-C67F-9346-BE3A-46ABE77C1A29}"/>
            </c:ext>
          </c:extLst>
        </c:ser>
        <c:dLbls>
          <c:showLegendKey val="0"/>
          <c:showVal val="0"/>
          <c:showCatName val="0"/>
          <c:showSerName val="0"/>
          <c:showPercent val="0"/>
          <c:showBubbleSize val="0"/>
        </c:dLbls>
        <c:axId val="541954592"/>
        <c:axId val="541954264"/>
      </c:scatterChart>
      <c:valAx>
        <c:axId val="54195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Beery VMI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41954264"/>
        <c:crosses val="autoZero"/>
        <c:crossBetween val="midCat"/>
      </c:valAx>
      <c:valAx>
        <c:axId val="541954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BAS-3 reading</a:t>
                </a:r>
              </a:p>
            </c:rich>
          </c:tx>
          <c:layout>
            <c:manualLayout>
              <c:xMode val="edge"/>
              <c:yMode val="edge"/>
              <c:x val="4.9309664694280079E-3"/>
              <c:y val="0.3235919471284925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541954592"/>
        <c:crosses val="autoZero"/>
        <c:crossBetween val="midCat"/>
      </c:valAx>
      <c:spPr>
        <a:noFill/>
        <a:ln>
          <a:noFill/>
        </a:ln>
        <a:effectLst/>
      </c:spPr>
    </c:plotArea>
    <c:plotVisOnly val="1"/>
    <c:dispBlanksAs val="gap"/>
    <c:showDLblsOverMax val="0"/>
  </c:chart>
  <c:spPr>
    <a:noFill/>
    <a:ln>
      <a:noFill/>
    </a:ln>
    <a:effectLst/>
  </c:spPr>
  <c:txPr>
    <a:bodyPr/>
    <a:lstStyle/>
    <a:p>
      <a:pPr>
        <a:defRPr sz="105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57156090782772"/>
          <c:y val="0.14369882030270839"/>
          <c:w val="0.67336961556276054"/>
          <c:h val="0.64711876218898767"/>
        </c:manualLayout>
      </c:layout>
      <c:scatterChart>
        <c:scatterStyle val="lineMarker"/>
        <c:varyColors val="0"/>
        <c:ser>
          <c:idx val="0"/>
          <c:order val="0"/>
          <c:spPr>
            <a:ln w="19050" cap="rnd">
              <a:noFill/>
              <a:round/>
            </a:ln>
            <a:effectLst/>
          </c:spPr>
          <c:marker>
            <c:symbol val="circle"/>
            <c:size val="5"/>
            <c:spPr>
              <a:solidFill>
                <a:srgbClr val="AC145A"/>
              </a:solidFill>
              <a:ln w="9525">
                <a:solidFill>
                  <a:srgbClr val="AC145A"/>
                </a:solidFill>
              </a:ln>
              <a:effectLst/>
            </c:spPr>
          </c:marker>
          <c:trendline>
            <c:spPr>
              <a:ln w="19050" cap="rnd">
                <a:solidFill>
                  <a:srgbClr val="AC145A"/>
                </a:solidFill>
                <a:prstDash val="sysDot"/>
              </a:ln>
              <a:effectLst/>
            </c:spPr>
            <c:trendlineType val="linear"/>
            <c:dispRSqr val="0"/>
            <c:dispEq val="0"/>
          </c:trendline>
          <c:xVal>
            <c:numLit>
              <c:formatCode>General</c:formatCode>
              <c:ptCount val="42"/>
              <c:pt idx="0">
                <c:v>4</c:v>
              </c:pt>
              <c:pt idx="1">
                <c:v>13</c:v>
              </c:pt>
              <c:pt idx="2">
                <c:v>3</c:v>
              </c:pt>
              <c:pt idx="3">
                <c:v>15</c:v>
              </c:pt>
              <c:pt idx="4">
                <c:v>12</c:v>
              </c:pt>
              <c:pt idx="5">
                <c:v>2</c:v>
              </c:pt>
              <c:pt idx="6">
                <c:v>13</c:v>
              </c:pt>
              <c:pt idx="7">
                <c:v>5</c:v>
              </c:pt>
              <c:pt idx="8">
                <c:v>12</c:v>
              </c:pt>
              <c:pt idx="9">
                <c:v>14</c:v>
              </c:pt>
              <c:pt idx="10">
                <c:v>2</c:v>
              </c:pt>
              <c:pt idx="11">
                <c:v>6</c:v>
              </c:pt>
              <c:pt idx="12">
                <c:v>12</c:v>
              </c:pt>
              <c:pt idx="13">
                <c:v>19</c:v>
              </c:pt>
              <c:pt idx="14">
                <c:v>10</c:v>
              </c:pt>
              <c:pt idx="15">
                <c:v>12</c:v>
              </c:pt>
              <c:pt idx="16">
                <c:v>15</c:v>
              </c:pt>
              <c:pt idx="17">
                <c:v>11</c:v>
              </c:pt>
              <c:pt idx="18">
                <c:v>17</c:v>
              </c:pt>
              <c:pt idx="19">
                <c:v>21</c:v>
              </c:pt>
              <c:pt idx="20">
                <c:v>2</c:v>
              </c:pt>
              <c:pt idx="21">
                <c:v>23</c:v>
              </c:pt>
              <c:pt idx="22">
                <c:v>26</c:v>
              </c:pt>
              <c:pt idx="23">
                <c:v>25</c:v>
              </c:pt>
              <c:pt idx="24">
                <c:v>20</c:v>
              </c:pt>
              <c:pt idx="25">
                <c:v>17</c:v>
              </c:pt>
              <c:pt idx="26">
                <c:v>18</c:v>
              </c:pt>
              <c:pt idx="27">
                <c:v>23</c:v>
              </c:pt>
              <c:pt idx="28">
                <c:v>17</c:v>
              </c:pt>
              <c:pt idx="29">
                <c:v>14</c:v>
              </c:pt>
              <c:pt idx="30">
                <c:v>20</c:v>
              </c:pt>
              <c:pt idx="31">
                <c:v>17</c:v>
              </c:pt>
              <c:pt idx="32">
                <c:v>21</c:v>
              </c:pt>
              <c:pt idx="33">
                <c:v>20</c:v>
              </c:pt>
              <c:pt idx="34">
                <c:v>18</c:v>
              </c:pt>
              <c:pt idx="35">
                <c:v>18</c:v>
              </c:pt>
              <c:pt idx="36">
                <c:v>25</c:v>
              </c:pt>
              <c:pt idx="37">
                <c:v>21</c:v>
              </c:pt>
              <c:pt idx="38">
                <c:v>16</c:v>
              </c:pt>
              <c:pt idx="39">
                <c:v>18</c:v>
              </c:pt>
              <c:pt idx="40">
                <c:v>16</c:v>
              </c:pt>
              <c:pt idx="41">
                <c:v>15</c:v>
              </c:pt>
            </c:numLit>
          </c:xVal>
          <c:yVal>
            <c:numLit>
              <c:formatCode>General</c:formatCode>
              <c:ptCount val="42"/>
              <c:pt idx="0">
                <c:v>1</c:v>
              </c:pt>
              <c:pt idx="1">
                <c:v>4</c:v>
              </c:pt>
              <c:pt idx="2">
                <c:v>1</c:v>
              </c:pt>
              <c:pt idx="3">
                <c:v>6</c:v>
              </c:pt>
              <c:pt idx="4">
                <c:v>5</c:v>
              </c:pt>
              <c:pt idx="5">
                <c:v>1</c:v>
              </c:pt>
              <c:pt idx="6">
                <c:v>4</c:v>
              </c:pt>
              <c:pt idx="7">
                <c:v>1</c:v>
              </c:pt>
              <c:pt idx="8">
                <c:v>8</c:v>
              </c:pt>
              <c:pt idx="9">
                <c:v>1</c:v>
              </c:pt>
              <c:pt idx="10">
                <c:v>2</c:v>
              </c:pt>
              <c:pt idx="11">
                <c:v>1</c:v>
              </c:pt>
              <c:pt idx="12">
                <c:v>2</c:v>
              </c:pt>
              <c:pt idx="13">
                <c:v>7</c:v>
              </c:pt>
              <c:pt idx="14">
                <c:v>2</c:v>
              </c:pt>
              <c:pt idx="15">
                <c:v>2</c:v>
              </c:pt>
              <c:pt idx="16">
                <c:v>2</c:v>
              </c:pt>
              <c:pt idx="17">
                <c:v>3</c:v>
              </c:pt>
              <c:pt idx="18">
                <c:v>3</c:v>
              </c:pt>
              <c:pt idx="19">
                <c:v>1</c:v>
              </c:pt>
              <c:pt idx="20">
                <c:v>2</c:v>
              </c:pt>
              <c:pt idx="21">
                <c:v>9</c:v>
              </c:pt>
              <c:pt idx="22">
                <c:v>10</c:v>
              </c:pt>
              <c:pt idx="23">
                <c:v>9</c:v>
              </c:pt>
              <c:pt idx="24">
                <c:v>7</c:v>
              </c:pt>
              <c:pt idx="25">
                <c:v>10</c:v>
              </c:pt>
              <c:pt idx="26">
                <c:v>12</c:v>
              </c:pt>
              <c:pt idx="27">
                <c:v>7</c:v>
              </c:pt>
              <c:pt idx="28">
                <c:v>11</c:v>
              </c:pt>
              <c:pt idx="29">
                <c:v>10</c:v>
              </c:pt>
              <c:pt idx="30">
                <c:v>13</c:v>
              </c:pt>
              <c:pt idx="31">
                <c:v>10</c:v>
              </c:pt>
              <c:pt idx="32">
                <c:v>6</c:v>
              </c:pt>
              <c:pt idx="33">
                <c:v>11</c:v>
              </c:pt>
              <c:pt idx="34">
                <c:v>10</c:v>
              </c:pt>
              <c:pt idx="35">
                <c:v>10</c:v>
              </c:pt>
              <c:pt idx="36">
                <c:v>10</c:v>
              </c:pt>
              <c:pt idx="37">
                <c:v>11</c:v>
              </c:pt>
              <c:pt idx="38">
                <c:v>11</c:v>
              </c:pt>
              <c:pt idx="39">
                <c:v>6</c:v>
              </c:pt>
              <c:pt idx="40">
                <c:v>8</c:v>
              </c:pt>
              <c:pt idx="41">
                <c:v>9</c:v>
              </c:pt>
            </c:numLit>
          </c:yVal>
          <c:smooth val="0"/>
          <c:extLst>
            <c:ext xmlns:c16="http://schemas.microsoft.com/office/drawing/2014/chart" uri="{C3380CC4-5D6E-409C-BE32-E72D297353CC}">
              <c16:uniqueId val="{00000001-6870-9C41-8197-BB82A72076DE}"/>
            </c:ext>
          </c:extLst>
        </c:ser>
        <c:dLbls>
          <c:showLegendKey val="0"/>
          <c:showVal val="0"/>
          <c:showCatName val="0"/>
          <c:showSerName val="0"/>
          <c:showPercent val="0"/>
          <c:showBubbleSize val="0"/>
        </c:dLbls>
        <c:axId val="541954592"/>
        <c:axId val="541954264"/>
      </c:scatterChart>
      <c:valAx>
        <c:axId val="54195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a:t>Beery VMI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41954264"/>
        <c:crosses val="autoZero"/>
        <c:crossBetween val="midCat"/>
      </c:valAx>
      <c:valAx>
        <c:axId val="541954264"/>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dirty="0"/>
                  <a:t>MABC-2 total test score</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41954592"/>
        <c:crosses val="autoZero"/>
        <c:crossBetween val="midCat"/>
      </c:valAx>
      <c:spPr>
        <a:noFill/>
        <a:ln>
          <a:noFill/>
        </a:ln>
        <a:effectLst/>
      </c:spPr>
    </c:plotArea>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10464406234938"/>
          <c:y val="0.12574730358258931"/>
          <c:w val="0.77427787240880608"/>
          <c:h val="0.6463229074370167"/>
        </c:manualLayout>
      </c:layout>
      <c:scatterChart>
        <c:scatterStyle val="lineMarker"/>
        <c:varyColors val="0"/>
        <c:ser>
          <c:idx val="0"/>
          <c:order val="0"/>
          <c:spPr>
            <a:ln w="38100" cap="rnd">
              <a:noFill/>
              <a:round/>
            </a:ln>
            <a:effectLst/>
          </c:spPr>
          <c:marker>
            <c:symbol val="circle"/>
            <c:size val="5"/>
            <c:spPr>
              <a:solidFill>
                <a:srgbClr val="AC145A"/>
              </a:solidFill>
              <a:ln w="9525">
                <a:solidFill>
                  <a:srgbClr val="AC145A"/>
                </a:solidFill>
              </a:ln>
              <a:effectLst/>
            </c:spPr>
          </c:marker>
          <c:trendline>
            <c:spPr>
              <a:ln w="19050" cap="rnd">
                <a:solidFill>
                  <a:srgbClr val="AC145A"/>
                </a:solidFill>
                <a:prstDash val="sysDot"/>
              </a:ln>
              <a:effectLst/>
            </c:spPr>
            <c:trendlineType val="linear"/>
            <c:dispRSqr val="0"/>
            <c:dispEq val="0"/>
          </c:trendline>
          <c:xVal>
            <c:numRef>
              <c:f>Ruby!$S$27:$S$68</c:f>
              <c:numCache>
                <c:formatCode>General</c:formatCode>
                <c:ptCount val="42"/>
                <c:pt idx="0">
                  <c:v>42</c:v>
                </c:pt>
                <c:pt idx="1">
                  <c:v>42</c:v>
                </c:pt>
                <c:pt idx="2">
                  <c:v>40</c:v>
                </c:pt>
                <c:pt idx="3">
                  <c:v>46</c:v>
                </c:pt>
                <c:pt idx="4">
                  <c:v>40</c:v>
                </c:pt>
                <c:pt idx="5">
                  <c:v>51</c:v>
                </c:pt>
                <c:pt idx="6">
                  <c:v>0</c:v>
                </c:pt>
                <c:pt idx="7">
                  <c:v>3</c:v>
                </c:pt>
                <c:pt idx="8">
                  <c:v>28</c:v>
                </c:pt>
                <c:pt idx="9">
                  <c:v>0</c:v>
                </c:pt>
                <c:pt idx="10">
                  <c:v>15</c:v>
                </c:pt>
                <c:pt idx="11">
                  <c:v>42</c:v>
                </c:pt>
                <c:pt idx="12">
                  <c:v>17</c:v>
                </c:pt>
                <c:pt idx="13">
                  <c:v>41</c:v>
                </c:pt>
                <c:pt idx="14">
                  <c:v>47</c:v>
                </c:pt>
                <c:pt idx="15">
                  <c:v>33</c:v>
                </c:pt>
                <c:pt idx="16">
                  <c:v>37</c:v>
                </c:pt>
                <c:pt idx="17">
                  <c:v>49</c:v>
                </c:pt>
                <c:pt idx="18">
                  <c:v>52</c:v>
                </c:pt>
                <c:pt idx="19">
                  <c:v>26</c:v>
                </c:pt>
                <c:pt idx="20">
                  <c:v>49</c:v>
                </c:pt>
                <c:pt idx="21">
                  <c:v>49</c:v>
                </c:pt>
                <c:pt idx="22">
                  <c:v>49</c:v>
                </c:pt>
                <c:pt idx="23">
                  <c:v>47</c:v>
                </c:pt>
                <c:pt idx="24">
                  <c:v>45</c:v>
                </c:pt>
                <c:pt idx="25">
                  <c:v>47</c:v>
                </c:pt>
                <c:pt idx="26">
                  <c:v>32</c:v>
                </c:pt>
                <c:pt idx="27">
                  <c:v>44</c:v>
                </c:pt>
                <c:pt idx="28">
                  <c:v>17</c:v>
                </c:pt>
                <c:pt idx="29">
                  <c:v>46</c:v>
                </c:pt>
                <c:pt idx="30">
                  <c:v>47</c:v>
                </c:pt>
                <c:pt idx="31">
                  <c:v>45</c:v>
                </c:pt>
                <c:pt idx="32">
                  <c:v>49</c:v>
                </c:pt>
                <c:pt idx="33">
                  <c:v>41</c:v>
                </c:pt>
                <c:pt idx="34">
                  <c:v>44</c:v>
                </c:pt>
                <c:pt idx="35">
                  <c:v>41</c:v>
                </c:pt>
                <c:pt idx="36">
                  <c:v>33</c:v>
                </c:pt>
                <c:pt idx="37">
                  <c:v>39</c:v>
                </c:pt>
                <c:pt idx="38">
                  <c:v>40</c:v>
                </c:pt>
                <c:pt idx="39">
                  <c:v>45</c:v>
                </c:pt>
                <c:pt idx="40">
                  <c:v>30</c:v>
                </c:pt>
              </c:numCache>
            </c:numRef>
          </c:xVal>
          <c:yVal>
            <c:numRef>
              <c:f>Ruby!$T$27:$T$68</c:f>
              <c:numCache>
                <c:formatCode>General</c:formatCode>
                <c:ptCount val="42"/>
                <c:pt idx="0">
                  <c:v>4</c:v>
                </c:pt>
                <c:pt idx="1">
                  <c:v>1</c:v>
                </c:pt>
                <c:pt idx="2">
                  <c:v>6</c:v>
                </c:pt>
                <c:pt idx="3">
                  <c:v>5</c:v>
                </c:pt>
                <c:pt idx="4">
                  <c:v>1</c:v>
                </c:pt>
                <c:pt idx="5">
                  <c:v>4</c:v>
                </c:pt>
                <c:pt idx="6">
                  <c:v>1</c:v>
                </c:pt>
                <c:pt idx="7">
                  <c:v>8</c:v>
                </c:pt>
                <c:pt idx="8">
                  <c:v>1</c:v>
                </c:pt>
                <c:pt idx="9">
                  <c:v>2</c:v>
                </c:pt>
                <c:pt idx="10">
                  <c:v>1</c:v>
                </c:pt>
                <c:pt idx="11">
                  <c:v>2</c:v>
                </c:pt>
                <c:pt idx="12">
                  <c:v>7</c:v>
                </c:pt>
                <c:pt idx="13">
                  <c:v>2</c:v>
                </c:pt>
                <c:pt idx="14">
                  <c:v>2</c:v>
                </c:pt>
                <c:pt idx="15">
                  <c:v>2</c:v>
                </c:pt>
                <c:pt idx="16">
                  <c:v>3</c:v>
                </c:pt>
                <c:pt idx="17">
                  <c:v>3</c:v>
                </c:pt>
                <c:pt idx="18">
                  <c:v>1</c:v>
                </c:pt>
                <c:pt idx="19">
                  <c:v>2</c:v>
                </c:pt>
                <c:pt idx="20">
                  <c:v>9</c:v>
                </c:pt>
                <c:pt idx="21">
                  <c:v>10</c:v>
                </c:pt>
                <c:pt idx="22">
                  <c:v>9</c:v>
                </c:pt>
                <c:pt idx="23">
                  <c:v>7</c:v>
                </c:pt>
                <c:pt idx="24">
                  <c:v>10</c:v>
                </c:pt>
                <c:pt idx="25">
                  <c:v>12</c:v>
                </c:pt>
                <c:pt idx="26">
                  <c:v>7</c:v>
                </c:pt>
                <c:pt idx="27">
                  <c:v>11</c:v>
                </c:pt>
                <c:pt idx="28">
                  <c:v>10</c:v>
                </c:pt>
                <c:pt idx="29">
                  <c:v>13</c:v>
                </c:pt>
                <c:pt idx="30">
                  <c:v>10</c:v>
                </c:pt>
                <c:pt idx="31">
                  <c:v>6</c:v>
                </c:pt>
                <c:pt idx="32">
                  <c:v>11</c:v>
                </c:pt>
                <c:pt idx="33">
                  <c:v>10</c:v>
                </c:pt>
                <c:pt idx="34">
                  <c:v>10</c:v>
                </c:pt>
                <c:pt idx="35">
                  <c:v>10</c:v>
                </c:pt>
                <c:pt idx="36">
                  <c:v>11</c:v>
                </c:pt>
                <c:pt idx="37">
                  <c:v>11</c:v>
                </c:pt>
                <c:pt idx="38">
                  <c:v>6</c:v>
                </c:pt>
                <c:pt idx="39">
                  <c:v>8</c:v>
                </c:pt>
                <c:pt idx="40">
                  <c:v>9</c:v>
                </c:pt>
              </c:numCache>
            </c:numRef>
          </c:yVal>
          <c:smooth val="0"/>
          <c:extLst>
            <c:ext xmlns:c16="http://schemas.microsoft.com/office/drawing/2014/chart" uri="{C3380CC4-5D6E-409C-BE32-E72D297353CC}">
              <c16:uniqueId val="{00000001-AECE-9149-BCAF-BADDA6ABD600}"/>
            </c:ext>
          </c:extLst>
        </c:ser>
        <c:dLbls>
          <c:showLegendKey val="0"/>
          <c:showVal val="0"/>
          <c:showCatName val="0"/>
          <c:showSerName val="0"/>
          <c:showPercent val="0"/>
          <c:showBubbleSize val="0"/>
        </c:dLbls>
        <c:axId val="627334640"/>
        <c:axId val="1481885391"/>
      </c:scatterChart>
      <c:valAx>
        <c:axId val="6273346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GB" sz="1600"/>
                  <a:t>PMSC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81885391"/>
        <c:crosses val="autoZero"/>
        <c:crossBetween val="midCat"/>
      </c:valAx>
      <c:valAx>
        <c:axId val="14818853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GB" sz="1800"/>
                  <a:t>MABC-2 total test score </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273346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12640311700703"/>
          <c:y val="9.4017352634414159E-2"/>
          <c:w val="0.77999257855467352"/>
          <c:h val="0.73484074316038006"/>
        </c:manualLayout>
      </c:layout>
      <c:scatterChart>
        <c:scatterStyle val="lineMarker"/>
        <c:varyColors val="0"/>
        <c:ser>
          <c:idx val="0"/>
          <c:order val="0"/>
          <c:spPr>
            <a:ln w="38100" cap="rnd">
              <a:noFill/>
              <a:round/>
            </a:ln>
            <a:effectLst/>
          </c:spPr>
          <c:marker>
            <c:symbol val="circle"/>
            <c:size val="5"/>
            <c:spPr>
              <a:solidFill>
                <a:srgbClr val="AC145A"/>
              </a:solidFill>
              <a:ln w="9525">
                <a:solidFill>
                  <a:srgbClr val="AC145A"/>
                </a:solidFill>
              </a:ln>
              <a:effectLst/>
            </c:spPr>
          </c:marker>
          <c:trendline>
            <c:spPr>
              <a:ln w="19050" cap="rnd">
                <a:solidFill>
                  <a:srgbClr val="AC145A"/>
                </a:solidFill>
                <a:prstDash val="sysDot"/>
              </a:ln>
              <a:effectLst/>
            </c:spPr>
            <c:trendlineType val="linear"/>
            <c:dispRSqr val="0"/>
            <c:dispEq val="0"/>
          </c:trendline>
          <c:xVal>
            <c:numRef>
              <c:f>Ruby!$S$27:$S$68</c:f>
              <c:numCache>
                <c:formatCode>General</c:formatCode>
                <c:ptCount val="42"/>
                <c:pt idx="0">
                  <c:v>42</c:v>
                </c:pt>
                <c:pt idx="1">
                  <c:v>42</c:v>
                </c:pt>
                <c:pt idx="2">
                  <c:v>40</c:v>
                </c:pt>
                <c:pt idx="3">
                  <c:v>46</c:v>
                </c:pt>
                <c:pt idx="4">
                  <c:v>40</c:v>
                </c:pt>
                <c:pt idx="5">
                  <c:v>51</c:v>
                </c:pt>
                <c:pt idx="6">
                  <c:v>0</c:v>
                </c:pt>
                <c:pt idx="7">
                  <c:v>3</c:v>
                </c:pt>
                <c:pt idx="8">
                  <c:v>28</c:v>
                </c:pt>
                <c:pt idx="9">
                  <c:v>0</c:v>
                </c:pt>
                <c:pt idx="10">
                  <c:v>15</c:v>
                </c:pt>
                <c:pt idx="11">
                  <c:v>42</c:v>
                </c:pt>
                <c:pt idx="12">
                  <c:v>17</c:v>
                </c:pt>
                <c:pt idx="13">
                  <c:v>41</c:v>
                </c:pt>
                <c:pt idx="14">
                  <c:v>47</c:v>
                </c:pt>
                <c:pt idx="15">
                  <c:v>33</c:v>
                </c:pt>
                <c:pt idx="16">
                  <c:v>37</c:v>
                </c:pt>
                <c:pt idx="17">
                  <c:v>49</c:v>
                </c:pt>
                <c:pt idx="18">
                  <c:v>52</c:v>
                </c:pt>
                <c:pt idx="19">
                  <c:v>26</c:v>
                </c:pt>
                <c:pt idx="20">
                  <c:v>49</c:v>
                </c:pt>
                <c:pt idx="21">
                  <c:v>49</c:v>
                </c:pt>
                <c:pt idx="22">
                  <c:v>49</c:v>
                </c:pt>
                <c:pt idx="23">
                  <c:v>47</c:v>
                </c:pt>
                <c:pt idx="24">
                  <c:v>45</c:v>
                </c:pt>
                <c:pt idx="25">
                  <c:v>47</c:v>
                </c:pt>
                <c:pt idx="26">
                  <c:v>32</c:v>
                </c:pt>
                <c:pt idx="27">
                  <c:v>44</c:v>
                </c:pt>
                <c:pt idx="28">
                  <c:v>17</c:v>
                </c:pt>
                <c:pt idx="29">
                  <c:v>46</c:v>
                </c:pt>
                <c:pt idx="30">
                  <c:v>47</c:v>
                </c:pt>
                <c:pt idx="31">
                  <c:v>45</c:v>
                </c:pt>
                <c:pt idx="32">
                  <c:v>49</c:v>
                </c:pt>
                <c:pt idx="33">
                  <c:v>41</c:v>
                </c:pt>
                <c:pt idx="34">
                  <c:v>44</c:v>
                </c:pt>
                <c:pt idx="35">
                  <c:v>41</c:v>
                </c:pt>
                <c:pt idx="36">
                  <c:v>33</c:v>
                </c:pt>
                <c:pt idx="37">
                  <c:v>39</c:v>
                </c:pt>
                <c:pt idx="38">
                  <c:v>40</c:v>
                </c:pt>
                <c:pt idx="39">
                  <c:v>45</c:v>
                </c:pt>
                <c:pt idx="40">
                  <c:v>30</c:v>
                </c:pt>
              </c:numCache>
            </c:numRef>
          </c:xVal>
          <c:yVal>
            <c:numRef>
              <c:f>Ruby!$T$27:$T$68</c:f>
              <c:numCache>
                <c:formatCode>General</c:formatCode>
                <c:ptCount val="42"/>
                <c:pt idx="0">
                  <c:v>4</c:v>
                </c:pt>
                <c:pt idx="1">
                  <c:v>1</c:v>
                </c:pt>
                <c:pt idx="2">
                  <c:v>6</c:v>
                </c:pt>
                <c:pt idx="3">
                  <c:v>5</c:v>
                </c:pt>
                <c:pt idx="4">
                  <c:v>1</c:v>
                </c:pt>
                <c:pt idx="5">
                  <c:v>4</c:v>
                </c:pt>
                <c:pt idx="6">
                  <c:v>1</c:v>
                </c:pt>
                <c:pt idx="7">
                  <c:v>8</c:v>
                </c:pt>
                <c:pt idx="8">
                  <c:v>1</c:v>
                </c:pt>
                <c:pt idx="9">
                  <c:v>2</c:v>
                </c:pt>
                <c:pt idx="10">
                  <c:v>1</c:v>
                </c:pt>
                <c:pt idx="11">
                  <c:v>2</c:v>
                </c:pt>
                <c:pt idx="12">
                  <c:v>7</c:v>
                </c:pt>
                <c:pt idx="13">
                  <c:v>2</c:v>
                </c:pt>
                <c:pt idx="14">
                  <c:v>2</c:v>
                </c:pt>
                <c:pt idx="15">
                  <c:v>2</c:v>
                </c:pt>
                <c:pt idx="16">
                  <c:v>3</c:v>
                </c:pt>
                <c:pt idx="17">
                  <c:v>3</c:v>
                </c:pt>
                <c:pt idx="18">
                  <c:v>1</c:v>
                </c:pt>
                <c:pt idx="19">
                  <c:v>2</c:v>
                </c:pt>
                <c:pt idx="20">
                  <c:v>9</c:v>
                </c:pt>
                <c:pt idx="21">
                  <c:v>10</c:v>
                </c:pt>
                <c:pt idx="22">
                  <c:v>9</c:v>
                </c:pt>
                <c:pt idx="23">
                  <c:v>7</c:v>
                </c:pt>
                <c:pt idx="24">
                  <c:v>10</c:v>
                </c:pt>
                <c:pt idx="25">
                  <c:v>12</c:v>
                </c:pt>
                <c:pt idx="26">
                  <c:v>7</c:v>
                </c:pt>
                <c:pt idx="27">
                  <c:v>11</c:v>
                </c:pt>
                <c:pt idx="28">
                  <c:v>10</c:v>
                </c:pt>
                <c:pt idx="29">
                  <c:v>13</c:v>
                </c:pt>
                <c:pt idx="30">
                  <c:v>10</c:v>
                </c:pt>
                <c:pt idx="31">
                  <c:v>6</c:v>
                </c:pt>
                <c:pt idx="32">
                  <c:v>11</c:v>
                </c:pt>
                <c:pt idx="33">
                  <c:v>10</c:v>
                </c:pt>
                <c:pt idx="34">
                  <c:v>10</c:v>
                </c:pt>
                <c:pt idx="35">
                  <c:v>10</c:v>
                </c:pt>
                <c:pt idx="36">
                  <c:v>11</c:v>
                </c:pt>
                <c:pt idx="37">
                  <c:v>11</c:v>
                </c:pt>
                <c:pt idx="38">
                  <c:v>6</c:v>
                </c:pt>
                <c:pt idx="39">
                  <c:v>8</c:v>
                </c:pt>
                <c:pt idx="40">
                  <c:v>9</c:v>
                </c:pt>
              </c:numCache>
            </c:numRef>
          </c:yVal>
          <c:smooth val="0"/>
          <c:extLst>
            <c:ext xmlns:c16="http://schemas.microsoft.com/office/drawing/2014/chart" uri="{C3380CC4-5D6E-409C-BE32-E72D297353CC}">
              <c16:uniqueId val="{00000001-B07C-864C-A444-64D2DEFD40B8}"/>
            </c:ext>
          </c:extLst>
        </c:ser>
        <c:dLbls>
          <c:showLegendKey val="0"/>
          <c:showVal val="0"/>
          <c:showCatName val="0"/>
          <c:showSerName val="0"/>
          <c:showPercent val="0"/>
          <c:showBubbleSize val="0"/>
        </c:dLbls>
        <c:axId val="1367659279"/>
        <c:axId val="1368269967"/>
      </c:scatterChart>
      <c:valAx>
        <c:axId val="13676592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GB" sz="1800"/>
                  <a:t>PMSC</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68269967"/>
        <c:crosses val="autoZero"/>
        <c:crossBetween val="midCat"/>
      </c:valAx>
      <c:valAx>
        <c:axId val="1368269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GB" sz="1800"/>
                  <a:t>Beery VMI</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676592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06395-51EB-0E48-839D-BCBB03F00792}" type="doc">
      <dgm:prSet loTypeId="urn:microsoft.com/office/officeart/2005/8/layout/process1" loCatId="" qsTypeId="urn:microsoft.com/office/officeart/2005/8/quickstyle/simple1" qsCatId="simple" csTypeId="urn:microsoft.com/office/officeart/2005/8/colors/accent0_3" csCatId="mainScheme" phldr="1"/>
      <dgm:spPr/>
      <dgm:t>
        <a:bodyPr/>
        <a:lstStyle/>
        <a:p>
          <a:endParaRPr lang="en-GB"/>
        </a:p>
      </dgm:t>
    </dgm:pt>
    <dgm:pt modelId="{74B57D86-2583-FA4A-927A-89483AA919CF}">
      <dgm:prSet phldrT="[Text]"/>
      <dgm:spPr>
        <a:solidFill>
          <a:srgbClr val="AC145A"/>
        </a:solidFill>
      </dgm:spPr>
      <dgm:t>
        <a:bodyPr/>
        <a:lstStyle/>
        <a:p>
          <a:r>
            <a:rPr lang="en-GB" dirty="0"/>
            <a:t>School integration </a:t>
          </a:r>
        </a:p>
      </dgm:t>
    </dgm:pt>
    <dgm:pt modelId="{638133CA-DE15-1B45-8E4B-67B48E6EDCD3}" type="parTrans" cxnId="{3EB75371-2122-694D-BF95-1D61600DA857}">
      <dgm:prSet/>
      <dgm:spPr/>
      <dgm:t>
        <a:bodyPr/>
        <a:lstStyle/>
        <a:p>
          <a:endParaRPr lang="en-GB"/>
        </a:p>
      </dgm:t>
    </dgm:pt>
    <dgm:pt modelId="{038E5B97-920C-444E-A1D0-DC6ABBFBFA8A}" type="sibTrans" cxnId="{3EB75371-2122-694D-BF95-1D61600DA857}">
      <dgm:prSet/>
      <dgm:spPr/>
      <dgm:t>
        <a:bodyPr/>
        <a:lstStyle/>
        <a:p>
          <a:endParaRPr lang="en-GB"/>
        </a:p>
      </dgm:t>
    </dgm:pt>
    <dgm:pt modelId="{88A1D3F9-72CE-6D49-AC88-AAFCD0F16CF9}">
      <dgm:prSet phldrT="[Text]"/>
      <dgm:spPr>
        <a:solidFill>
          <a:srgbClr val="AC145A"/>
        </a:solidFill>
      </dgm:spPr>
      <dgm:t>
        <a:bodyPr/>
        <a:lstStyle/>
        <a:p>
          <a:r>
            <a:rPr lang="en-GB" dirty="0"/>
            <a:t>Piloting</a:t>
          </a:r>
          <a:r>
            <a:rPr lang="en-GB" baseline="0" dirty="0"/>
            <a:t> measures </a:t>
          </a:r>
          <a:endParaRPr lang="en-GB" dirty="0"/>
        </a:p>
      </dgm:t>
    </dgm:pt>
    <dgm:pt modelId="{4E5418E0-7F69-6A44-A84E-D309FE5775A8}" type="parTrans" cxnId="{BEECCD74-99FE-A543-A891-B1E8C9B30EF5}">
      <dgm:prSet/>
      <dgm:spPr/>
      <dgm:t>
        <a:bodyPr/>
        <a:lstStyle/>
        <a:p>
          <a:endParaRPr lang="en-GB"/>
        </a:p>
      </dgm:t>
    </dgm:pt>
    <dgm:pt modelId="{425A2BF1-B065-9B42-B1B9-BE659819DB57}" type="sibTrans" cxnId="{BEECCD74-99FE-A543-A891-B1E8C9B30EF5}">
      <dgm:prSet/>
      <dgm:spPr/>
      <dgm:t>
        <a:bodyPr/>
        <a:lstStyle/>
        <a:p>
          <a:endParaRPr lang="en-GB"/>
        </a:p>
      </dgm:t>
    </dgm:pt>
    <dgm:pt modelId="{093A449B-98E6-0942-8775-C0658E3FCA80}">
      <dgm:prSet/>
      <dgm:spPr>
        <a:solidFill>
          <a:srgbClr val="AC145A"/>
        </a:solidFill>
      </dgm:spPr>
      <dgm:t>
        <a:bodyPr/>
        <a:lstStyle/>
        <a:p>
          <a:r>
            <a:rPr lang="en-GB" dirty="0"/>
            <a:t>15–20-minute sessions with each participant in a quiet room</a:t>
          </a:r>
        </a:p>
        <a:p>
          <a:r>
            <a:rPr lang="en-GB" dirty="0"/>
            <a:t>Similar tasks grouped together for each session </a:t>
          </a:r>
        </a:p>
      </dgm:t>
    </dgm:pt>
    <dgm:pt modelId="{191B2273-D367-844E-ADB7-BC616CE8D521}" type="parTrans" cxnId="{1D08D810-7EAB-4747-88C8-D3055599087A}">
      <dgm:prSet/>
      <dgm:spPr/>
      <dgm:t>
        <a:bodyPr/>
        <a:lstStyle/>
        <a:p>
          <a:endParaRPr lang="en-GB"/>
        </a:p>
      </dgm:t>
    </dgm:pt>
    <dgm:pt modelId="{BE92120C-83B1-9F46-8B0B-1BBBB8E9D340}" type="sibTrans" cxnId="{1D08D810-7EAB-4747-88C8-D3055599087A}">
      <dgm:prSet/>
      <dgm:spPr/>
      <dgm:t>
        <a:bodyPr/>
        <a:lstStyle/>
        <a:p>
          <a:endParaRPr lang="en-GB"/>
        </a:p>
      </dgm:t>
    </dgm:pt>
    <dgm:pt modelId="{07D530C5-62F6-6846-969B-D9580C98E9EC}">
      <dgm:prSet/>
      <dgm:spPr>
        <a:solidFill>
          <a:srgbClr val="AC145A"/>
        </a:solidFill>
      </dgm:spPr>
      <dgm:t>
        <a:bodyPr/>
        <a:lstStyle/>
        <a:p>
          <a:r>
            <a:rPr lang="en-GB" dirty="0"/>
            <a:t>Scoring and data analysis </a:t>
          </a:r>
        </a:p>
      </dgm:t>
    </dgm:pt>
    <dgm:pt modelId="{563A9FBC-52FE-944D-AB4B-17C2CAE3CC00}" type="parTrans" cxnId="{650D890B-382A-1544-B7A7-E40174129C38}">
      <dgm:prSet/>
      <dgm:spPr/>
      <dgm:t>
        <a:bodyPr/>
        <a:lstStyle/>
        <a:p>
          <a:endParaRPr lang="en-GB"/>
        </a:p>
      </dgm:t>
    </dgm:pt>
    <dgm:pt modelId="{55929066-6FD1-564B-A235-B410D6759CE8}" type="sibTrans" cxnId="{650D890B-382A-1544-B7A7-E40174129C38}">
      <dgm:prSet/>
      <dgm:spPr/>
      <dgm:t>
        <a:bodyPr/>
        <a:lstStyle/>
        <a:p>
          <a:endParaRPr lang="en-GB"/>
        </a:p>
      </dgm:t>
    </dgm:pt>
    <dgm:pt modelId="{E7B0B6E4-2162-024B-94EA-B50DC445C562}">
      <dgm:prSet/>
      <dgm:spPr>
        <a:solidFill>
          <a:srgbClr val="AC145A"/>
        </a:solidFill>
      </dgm:spPr>
      <dgm:t>
        <a:bodyPr/>
        <a:lstStyle/>
        <a:p>
          <a:r>
            <a:rPr lang="en-GB" dirty="0"/>
            <a:t>Ethical approval </a:t>
          </a:r>
        </a:p>
      </dgm:t>
    </dgm:pt>
    <dgm:pt modelId="{EB151AA9-74FD-E24F-BEB9-AD8666088FA5}" type="sibTrans" cxnId="{A3C3F41C-E679-A645-BDEA-5C0BE5062D51}">
      <dgm:prSet/>
      <dgm:spPr/>
      <dgm:t>
        <a:bodyPr/>
        <a:lstStyle/>
        <a:p>
          <a:endParaRPr lang="en-GB"/>
        </a:p>
      </dgm:t>
    </dgm:pt>
    <dgm:pt modelId="{EC4C6708-9999-FA48-B542-E2D75F373878}" type="parTrans" cxnId="{A3C3F41C-E679-A645-BDEA-5C0BE5062D51}">
      <dgm:prSet/>
      <dgm:spPr/>
      <dgm:t>
        <a:bodyPr/>
        <a:lstStyle/>
        <a:p>
          <a:endParaRPr lang="en-GB"/>
        </a:p>
      </dgm:t>
    </dgm:pt>
    <dgm:pt modelId="{7D021BA4-1269-3F48-9C6A-F04CBC5A65A5}" type="pres">
      <dgm:prSet presAssocID="{E4A06395-51EB-0E48-839D-BCBB03F00792}" presName="Name0" presStyleCnt="0">
        <dgm:presLayoutVars>
          <dgm:dir/>
          <dgm:resizeHandles val="exact"/>
        </dgm:presLayoutVars>
      </dgm:prSet>
      <dgm:spPr/>
    </dgm:pt>
    <dgm:pt modelId="{9C84C05F-E36A-A348-90E4-9A8D54A99A4B}" type="pres">
      <dgm:prSet presAssocID="{E7B0B6E4-2162-024B-94EA-B50DC445C562}" presName="node" presStyleLbl="node1" presStyleIdx="0" presStyleCnt="5" custScaleX="94949" custScaleY="141755">
        <dgm:presLayoutVars>
          <dgm:bulletEnabled val="1"/>
        </dgm:presLayoutVars>
      </dgm:prSet>
      <dgm:spPr/>
    </dgm:pt>
    <dgm:pt modelId="{91DA6F5E-E991-1947-83DD-4C3E42CFEF66}" type="pres">
      <dgm:prSet presAssocID="{EB151AA9-74FD-E24F-BEB9-AD8666088FA5}" presName="sibTrans" presStyleLbl="sibTrans2D1" presStyleIdx="0" presStyleCnt="4"/>
      <dgm:spPr/>
    </dgm:pt>
    <dgm:pt modelId="{0AF54337-9434-1644-B67D-4A4DEBD9896E}" type="pres">
      <dgm:prSet presAssocID="{EB151AA9-74FD-E24F-BEB9-AD8666088FA5}" presName="connectorText" presStyleLbl="sibTrans2D1" presStyleIdx="0" presStyleCnt="4"/>
      <dgm:spPr/>
    </dgm:pt>
    <dgm:pt modelId="{E1EDBF27-5A46-A043-9EA8-C1F18B8CBA2D}" type="pres">
      <dgm:prSet presAssocID="{74B57D86-2583-FA4A-927A-89483AA919CF}" presName="node" presStyleLbl="node1" presStyleIdx="1" presStyleCnt="5" custScaleX="100480" custScaleY="141612">
        <dgm:presLayoutVars>
          <dgm:bulletEnabled val="1"/>
        </dgm:presLayoutVars>
      </dgm:prSet>
      <dgm:spPr/>
    </dgm:pt>
    <dgm:pt modelId="{05B05E2E-9A49-6741-84D4-CBB46D856006}" type="pres">
      <dgm:prSet presAssocID="{038E5B97-920C-444E-A1D0-DC6ABBFBFA8A}" presName="sibTrans" presStyleLbl="sibTrans2D1" presStyleIdx="1" presStyleCnt="4"/>
      <dgm:spPr/>
    </dgm:pt>
    <dgm:pt modelId="{A620BB9E-823E-3F4F-8374-48320ECE9802}" type="pres">
      <dgm:prSet presAssocID="{038E5B97-920C-444E-A1D0-DC6ABBFBFA8A}" presName="connectorText" presStyleLbl="sibTrans2D1" presStyleIdx="1" presStyleCnt="4"/>
      <dgm:spPr/>
    </dgm:pt>
    <dgm:pt modelId="{082CABC7-AC1C-0E4C-AEB8-44DCB1ABBCCB}" type="pres">
      <dgm:prSet presAssocID="{88A1D3F9-72CE-6D49-AC88-AAFCD0F16CF9}" presName="node" presStyleLbl="node1" presStyleIdx="2" presStyleCnt="5" custScaleX="110080" custScaleY="139916" custLinFactNeighborX="7714" custLinFactNeighborY="920">
        <dgm:presLayoutVars>
          <dgm:bulletEnabled val="1"/>
        </dgm:presLayoutVars>
      </dgm:prSet>
      <dgm:spPr/>
    </dgm:pt>
    <dgm:pt modelId="{075E027A-58E4-184D-981F-0D2F124CCC22}" type="pres">
      <dgm:prSet presAssocID="{425A2BF1-B065-9B42-B1B9-BE659819DB57}" presName="sibTrans" presStyleLbl="sibTrans2D1" presStyleIdx="2" presStyleCnt="4" custFlipVert="1" custScaleX="81635" custScaleY="139394"/>
      <dgm:spPr/>
    </dgm:pt>
    <dgm:pt modelId="{C550609E-9BB5-8340-BFA6-459C02D57A2C}" type="pres">
      <dgm:prSet presAssocID="{425A2BF1-B065-9B42-B1B9-BE659819DB57}" presName="connectorText" presStyleLbl="sibTrans2D1" presStyleIdx="2" presStyleCnt="4"/>
      <dgm:spPr/>
    </dgm:pt>
    <dgm:pt modelId="{0E0E86B7-C1CA-A64D-A4B8-176B1723B527}" type="pres">
      <dgm:prSet presAssocID="{093A449B-98E6-0942-8775-C0658E3FCA80}" presName="node" presStyleLbl="node1" presStyleIdx="3" presStyleCnt="5" custScaleX="257379" custScaleY="135324">
        <dgm:presLayoutVars>
          <dgm:bulletEnabled val="1"/>
        </dgm:presLayoutVars>
      </dgm:prSet>
      <dgm:spPr/>
    </dgm:pt>
    <dgm:pt modelId="{15511668-EEC7-654E-B5CF-25B662A6C667}" type="pres">
      <dgm:prSet presAssocID="{BE92120C-83B1-9F46-8B0B-1BBBB8E9D340}" presName="sibTrans" presStyleLbl="sibTrans2D1" presStyleIdx="3" presStyleCnt="4"/>
      <dgm:spPr/>
    </dgm:pt>
    <dgm:pt modelId="{02671D2F-D7FD-0C47-BDCF-98B09BCF7AAC}" type="pres">
      <dgm:prSet presAssocID="{BE92120C-83B1-9F46-8B0B-1BBBB8E9D340}" presName="connectorText" presStyleLbl="sibTrans2D1" presStyleIdx="3" presStyleCnt="4"/>
      <dgm:spPr/>
    </dgm:pt>
    <dgm:pt modelId="{954D3C4F-F62C-0E49-B3AE-5A4593F23E22}" type="pres">
      <dgm:prSet presAssocID="{07D530C5-62F6-6846-969B-D9580C98E9EC}" presName="node" presStyleLbl="node1" presStyleIdx="4" presStyleCnt="5" custScaleY="139649">
        <dgm:presLayoutVars>
          <dgm:bulletEnabled val="1"/>
        </dgm:presLayoutVars>
      </dgm:prSet>
      <dgm:spPr/>
    </dgm:pt>
  </dgm:ptLst>
  <dgm:cxnLst>
    <dgm:cxn modelId="{650D890B-382A-1544-B7A7-E40174129C38}" srcId="{E4A06395-51EB-0E48-839D-BCBB03F00792}" destId="{07D530C5-62F6-6846-969B-D9580C98E9EC}" srcOrd="4" destOrd="0" parTransId="{563A9FBC-52FE-944D-AB4B-17C2CAE3CC00}" sibTransId="{55929066-6FD1-564B-A235-B410D6759CE8}"/>
    <dgm:cxn modelId="{1D08D810-7EAB-4747-88C8-D3055599087A}" srcId="{E4A06395-51EB-0E48-839D-BCBB03F00792}" destId="{093A449B-98E6-0942-8775-C0658E3FCA80}" srcOrd="3" destOrd="0" parTransId="{191B2273-D367-844E-ADB7-BC616CE8D521}" sibTransId="{BE92120C-83B1-9F46-8B0B-1BBBB8E9D340}"/>
    <dgm:cxn modelId="{E683E911-C028-8C46-95D7-41964654FC50}" type="presOf" srcId="{EB151AA9-74FD-E24F-BEB9-AD8666088FA5}" destId="{0AF54337-9434-1644-B67D-4A4DEBD9896E}" srcOrd="1" destOrd="0" presId="urn:microsoft.com/office/officeart/2005/8/layout/process1"/>
    <dgm:cxn modelId="{A3C3F41C-E679-A645-BDEA-5C0BE5062D51}" srcId="{E4A06395-51EB-0E48-839D-BCBB03F00792}" destId="{E7B0B6E4-2162-024B-94EA-B50DC445C562}" srcOrd="0" destOrd="0" parTransId="{EC4C6708-9999-FA48-B542-E2D75F373878}" sibTransId="{EB151AA9-74FD-E24F-BEB9-AD8666088FA5}"/>
    <dgm:cxn modelId="{8E638253-2727-B54A-B87D-E9E086482AD3}" type="presOf" srcId="{EB151AA9-74FD-E24F-BEB9-AD8666088FA5}" destId="{91DA6F5E-E991-1947-83DD-4C3E42CFEF66}" srcOrd="0" destOrd="0" presId="urn:microsoft.com/office/officeart/2005/8/layout/process1"/>
    <dgm:cxn modelId="{3EB75371-2122-694D-BF95-1D61600DA857}" srcId="{E4A06395-51EB-0E48-839D-BCBB03F00792}" destId="{74B57D86-2583-FA4A-927A-89483AA919CF}" srcOrd="1" destOrd="0" parTransId="{638133CA-DE15-1B45-8E4B-67B48E6EDCD3}" sibTransId="{038E5B97-920C-444E-A1D0-DC6ABBFBFA8A}"/>
    <dgm:cxn modelId="{BEECCD74-99FE-A543-A891-B1E8C9B30EF5}" srcId="{E4A06395-51EB-0E48-839D-BCBB03F00792}" destId="{88A1D3F9-72CE-6D49-AC88-AAFCD0F16CF9}" srcOrd="2" destOrd="0" parTransId="{4E5418E0-7F69-6A44-A84E-D309FE5775A8}" sibTransId="{425A2BF1-B065-9B42-B1B9-BE659819DB57}"/>
    <dgm:cxn modelId="{ED95F6A0-73F0-AD47-8CA7-E92DC63A59B7}" type="presOf" srcId="{425A2BF1-B065-9B42-B1B9-BE659819DB57}" destId="{C550609E-9BB5-8340-BFA6-459C02D57A2C}" srcOrd="1" destOrd="0" presId="urn:microsoft.com/office/officeart/2005/8/layout/process1"/>
    <dgm:cxn modelId="{FA4D20A3-4469-3342-B4F2-742C2751557C}" type="presOf" srcId="{88A1D3F9-72CE-6D49-AC88-AAFCD0F16CF9}" destId="{082CABC7-AC1C-0E4C-AEB8-44DCB1ABBCCB}" srcOrd="0" destOrd="0" presId="urn:microsoft.com/office/officeart/2005/8/layout/process1"/>
    <dgm:cxn modelId="{D14232AA-6987-AF4E-9175-E6250BB8767E}" type="presOf" srcId="{07D530C5-62F6-6846-969B-D9580C98E9EC}" destId="{954D3C4F-F62C-0E49-B3AE-5A4593F23E22}" srcOrd="0" destOrd="0" presId="urn:microsoft.com/office/officeart/2005/8/layout/process1"/>
    <dgm:cxn modelId="{527B63B0-500F-3148-AE00-EC7FCB490918}" type="presOf" srcId="{BE92120C-83B1-9F46-8B0B-1BBBB8E9D340}" destId="{02671D2F-D7FD-0C47-BDCF-98B09BCF7AAC}" srcOrd="1" destOrd="0" presId="urn:microsoft.com/office/officeart/2005/8/layout/process1"/>
    <dgm:cxn modelId="{859A1EB4-C7E2-5E45-98D4-0153E495E48D}" type="presOf" srcId="{425A2BF1-B065-9B42-B1B9-BE659819DB57}" destId="{075E027A-58E4-184D-981F-0D2F124CCC22}" srcOrd="0" destOrd="0" presId="urn:microsoft.com/office/officeart/2005/8/layout/process1"/>
    <dgm:cxn modelId="{AC3D6DBA-20E8-9147-B1F0-DDADCC343B86}" type="presOf" srcId="{E7B0B6E4-2162-024B-94EA-B50DC445C562}" destId="{9C84C05F-E36A-A348-90E4-9A8D54A99A4B}" srcOrd="0" destOrd="0" presId="urn:microsoft.com/office/officeart/2005/8/layout/process1"/>
    <dgm:cxn modelId="{04C511BC-B610-1645-BFAD-4FD142682305}" type="presOf" srcId="{038E5B97-920C-444E-A1D0-DC6ABBFBFA8A}" destId="{05B05E2E-9A49-6741-84D4-CBB46D856006}" srcOrd="0" destOrd="0" presId="urn:microsoft.com/office/officeart/2005/8/layout/process1"/>
    <dgm:cxn modelId="{3BCD05C7-DCF9-CB4E-9CF9-973B706DD937}" type="presOf" srcId="{BE92120C-83B1-9F46-8B0B-1BBBB8E9D340}" destId="{15511668-EEC7-654E-B5CF-25B662A6C667}" srcOrd="0" destOrd="0" presId="urn:microsoft.com/office/officeart/2005/8/layout/process1"/>
    <dgm:cxn modelId="{0A98D1D2-69B3-0941-BEDB-9A77154995D0}" type="presOf" srcId="{038E5B97-920C-444E-A1D0-DC6ABBFBFA8A}" destId="{A620BB9E-823E-3F4F-8374-48320ECE9802}" srcOrd="1" destOrd="0" presId="urn:microsoft.com/office/officeart/2005/8/layout/process1"/>
    <dgm:cxn modelId="{44EF7AD5-EF8D-0647-BEB2-9C1FA96033BD}" type="presOf" srcId="{E4A06395-51EB-0E48-839D-BCBB03F00792}" destId="{7D021BA4-1269-3F48-9C6A-F04CBC5A65A5}" srcOrd="0" destOrd="0" presId="urn:microsoft.com/office/officeart/2005/8/layout/process1"/>
    <dgm:cxn modelId="{D985ECE2-FBFA-E846-BF46-1BE430879782}" type="presOf" srcId="{74B57D86-2583-FA4A-927A-89483AA919CF}" destId="{E1EDBF27-5A46-A043-9EA8-C1F18B8CBA2D}" srcOrd="0" destOrd="0" presId="urn:microsoft.com/office/officeart/2005/8/layout/process1"/>
    <dgm:cxn modelId="{CFB987F4-9AD9-9940-A140-4A7B632853AD}" type="presOf" srcId="{093A449B-98E6-0942-8775-C0658E3FCA80}" destId="{0E0E86B7-C1CA-A64D-A4B8-176B1723B527}" srcOrd="0" destOrd="0" presId="urn:microsoft.com/office/officeart/2005/8/layout/process1"/>
    <dgm:cxn modelId="{5E81B2A8-D3F4-AE4C-9465-DE29307BB04F}" type="presParOf" srcId="{7D021BA4-1269-3F48-9C6A-F04CBC5A65A5}" destId="{9C84C05F-E36A-A348-90E4-9A8D54A99A4B}" srcOrd="0" destOrd="0" presId="urn:microsoft.com/office/officeart/2005/8/layout/process1"/>
    <dgm:cxn modelId="{DE5CE9F4-801D-2647-966B-C541C8CA772C}" type="presParOf" srcId="{7D021BA4-1269-3F48-9C6A-F04CBC5A65A5}" destId="{91DA6F5E-E991-1947-83DD-4C3E42CFEF66}" srcOrd="1" destOrd="0" presId="urn:microsoft.com/office/officeart/2005/8/layout/process1"/>
    <dgm:cxn modelId="{81535553-1E26-0545-B931-11D8C8856FFD}" type="presParOf" srcId="{91DA6F5E-E991-1947-83DD-4C3E42CFEF66}" destId="{0AF54337-9434-1644-B67D-4A4DEBD9896E}" srcOrd="0" destOrd="0" presId="urn:microsoft.com/office/officeart/2005/8/layout/process1"/>
    <dgm:cxn modelId="{12C6B421-3932-3C43-9C73-1EAF9148A4CD}" type="presParOf" srcId="{7D021BA4-1269-3F48-9C6A-F04CBC5A65A5}" destId="{E1EDBF27-5A46-A043-9EA8-C1F18B8CBA2D}" srcOrd="2" destOrd="0" presId="urn:microsoft.com/office/officeart/2005/8/layout/process1"/>
    <dgm:cxn modelId="{3934454F-20DC-6144-BC90-25CD1144C377}" type="presParOf" srcId="{7D021BA4-1269-3F48-9C6A-F04CBC5A65A5}" destId="{05B05E2E-9A49-6741-84D4-CBB46D856006}" srcOrd="3" destOrd="0" presId="urn:microsoft.com/office/officeart/2005/8/layout/process1"/>
    <dgm:cxn modelId="{513CECDC-1839-6E45-9905-FAF204310C2C}" type="presParOf" srcId="{05B05E2E-9A49-6741-84D4-CBB46D856006}" destId="{A620BB9E-823E-3F4F-8374-48320ECE9802}" srcOrd="0" destOrd="0" presId="urn:microsoft.com/office/officeart/2005/8/layout/process1"/>
    <dgm:cxn modelId="{EF4AA947-4AB3-FB4C-AEFF-F37CA4432BF0}" type="presParOf" srcId="{7D021BA4-1269-3F48-9C6A-F04CBC5A65A5}" destId="{082CABC7-AC1C-0E4C-AEB8-44DCB1ABBCCB}" srcOrd="4" destOrd="0" presId="urn:microsoft.com/office/officeart/2005/8/layout/process1"/>
    <dgm:cxn modelId="{8D289EC8-8338-DC4B-857B-9F5338C07B9B}" type="presParOf" srcId="{7D021BA4-1269-3F48-9C6A-F04CBC5A65A5}" destId="{075E027A-58E4-184D-981F-0D2F124CCC22}" srcOrd="5" destOrd="0" presId="urn:microsoft.com/office/officeart/2005/8/layout/process1"/>
    <dgm:cxn modelId="{D9E1F947-F42C-7642-88E2-C8FF73C960A3}" type="presParOf" srcId="{075E027A-58E4-184D-981F-0D2F124CCC22}" destId="{C550609E-9BB5-8340-BFA6-459C02D57A2C}" srcOrd="0" destOrd="0" presId="urn:microsoft.com/office/officeart/2005/8/layout/process1"/>
    <dgm:cxn modelId="{43BA607C-9B6A-9041-AA10-55A9952E3D4A}" type="presParOf" srcId="{7D021BA4-1269-3F48-9C6A-F04CBC5A65A5}" destId="{0E0E86B7-C1CA-A64D-A4B8-176B1723B527}" srcOrd="6" destOrd="0" presId="urn:microsoft.com/office/officeart/2005/8/layout/process1"/>
    <dgm:cxn modelId="{DF8E4BAC-475E-4C4B-AEB3-603514DDBEE7}" type="presParOf" srcId="{7D021BA4-1269-3F48-9C6A-F04CBC5A65A5}" destId="{15511668-EEC7-654E-B5CF-25B662A6C667}" srcOrd="7" destOrd="0" presId="urn:microsoft.com/office/officeart/2005/8/layout/process1"/>
    <dgm:cxn modelId="{CBC9BAFE-8B4B-F34D-BF90-3B581F266499}" type="presParOf" srcId="{15511668-EEC7-654E-B5CF-25B662A6C667}" destId="{02671D2F-D7FD-0C47-BDCF-98B09BCF7AAC}" srcOrd="0" destOrd="0" presId="urn:microsoft.com/office/officeart/2005/8/layout/process1"/>
    <dgm:cxn modelId="{AB2B893D-2439-C84E-820F-F4A7109EF0B7}" type="presParOf" srcId="{7D021BA4-1269-3F48-9C6A-F04CBC5A65A5}" destId="{954D3C4F-F62C-0E49-B3AE-5A4593F23E2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4A06395-51EB-0E48-839D-BCBB03F00792}" type="doc">
      <dgm:prSet loTypeId="urn:microsoft.com/office/officeart/2005/8/layout/process1" loCatId="" qsTypeId="urn:microsoft.com/office/officeart/2005/8/quickstyle/simple1" qsCatId="simple" csTypeId="urn:microsoft.com/office/officeart/2005/8/colors/accent0_3" csCatId="mainScheme" phldr="1"/>
      <dgm:spPr/>
      <dgm:t>
        <a:bodyPr/>
        <a:lstStyle/>
        <a:p>
          <a:endParaRPr lang="en-GB"/>
        </a:p>
      </dgm:t>
    </dgm:pt>
    <dgm:pt modelId="{74B57D86-2583-FA4A-927A-89483AA919CF}">
      <dgm:prSet phldrT="[Text]"/>
      <dgm:spPr>
        <a:solidFill>
          <a:srgbClr val="AC145A"/>
        </a:solidFill>
      </dgm:spPr>
      <dgm:t>
        <a:bodyPr/>
        <a:lstStyle/>
        <a:p>
          <a:r>
            <a:rPr lang="en-GB" dirty="0"/>
            <a:t>School integration </a:t>
          </a:r>
        </a:p>
      </dgm:t>
    </dgm:pt>
    <dgm:pt modelId="{638133CA-DE15-1B45-8E4B-67B48E6EDCD3}" type="parTrans" cxnId="{3EB75371-2122-694D-BF95-1D61600DA857}">
      <dgm:prSet/>
      <dgm:spPr/>
      <dgm:t>
        <a:bodyPr/>
        <a:lstStyle/>
        <a:p>
          <a:endParaRPr lang="en-GB"/>
        </a:p>
      </dgm:t>
    </dgm:pt>
    <dgm:pt modelId="{038E5B97-920C-444E-A1D0-DC6ABBFBFA8A}" type="sibTrans" cxnId="{3EB75371-2122-694D-BF95-1D61600DA857}">
      <dgm:prSet/>
      <dgm:spPr/>
      <dgm:t>
        <a:bodyPr/>
        <a:lstStyle/>
        <a:p>
          <a:endParaRPr lang="en-GB"/>
        </a:p>
      </dgm:t>
    </dgm:pt>
    <dgm:pt modelId="{88A1D3F9-72CE-6D49-AC88-AAFCD0F16CF9}">
      <dgm:prSet phldrT="[Text]"/>
      <dgm:spPr>
        <a:solidFill>
          <a:srgbClr val="AC145A"/>
        </a:solidFill>
      </dgm:spPr>
      <dgm:t>
        <a:bodyPr/>
        <a:lstStyle/>
        <a:p>
          <a:r>
            <a:rPr lang="en-GB" dirty="0"/>
            <a:t>Piloting</a:t>
          </a:r>
          <a:r>
            <a:rPr lang="en-GB" baseline="0" dirty="0"/>
            <a:t> measures </a:t>
          </a:r>
          <a:endParaRPr lang="en-GB" dirty="0"/>
        </a:p>
      </dgm:t>
    </dgm:pt>
    <dgm:pt modelId="{4E5418E0-7F69-6A44-A84E-D309FE5775A8}" type="parTrans" cxnId="{BEECCD74-99FE-A543-A891-B1E8C9B30EF5}">
      <dgm:prSet/>
      <dgm:spPr/>
      <dgm:t>
        <a:bodyPr/>
        <a:lstStyle/>
        <a:p>
          <a:endParaRPr lang="en-GB"/>
        </a:p>
      </dgm:t>
    </dgm:pt>
    <dgm:pt modelId="{425A2BF1-B065-9B42-B1B9-BE659819DB57}" type="sibTrans" cxnId="{BEECCD74-99FE-A543-A891-B1E8C9B30EF5}">
      <dgm:prSet/>
      <dgm:spPr/>
      <dgm:t>
        <a:bodyPr/>
        <a:lstStyle/>
        <a:p>
          <a:endParaRPr lang="en-GB"/>
        </a:p>
      </dgm:t>
    </dgm:pt>
    <dgm:pt modelId="{093A449B-98E6-0942-8775-C0658E3FCA80}">
      <dgm:prSet/>
      <dgm:spPr>
        <a:solidFill>
          <a:srgbClr val="AC145A"/>
        </a:solidFill>
      </dgm:spPr>
      <dgm:t>
        <a:bodyPr/>
        <a:lstStyle/>
        <a:p>
          <a:r>
            <a:rPr lang="en-GB" dirty="0"/>
            <a:t>15–20-minute sessions with each participant in a quiet room</a:t>
          </a:r>
        </a:p>
        <a:p>
          <a:r>
            <a:rPr lang="en-GB" dirty="0"/>
            <a:t>Similar tasks grouped together for each session </a:t>
          </a:r>
        </a:p>
      </dgm:t>
    </dgm:pt>
    <dgm:pt modelId="{191B2273-D367-844E-ADB7-BC616CE8D521}" type="parTrans" cxnId="{1D08D810-7EAB-4747-88C8-D3055599087A}">
      <dgm:prSet/>
      <dgm:spPr/>
      <dgm:t>
        <a:bodyPr/>
        <a:lstStyle/>
        <a:p>
          <a:endParaRPr lang="en-GB"/>
        </a:p>
      </dgm:t>
    </dgm:pt>
    <dgm:pt modelId="{BE92120C-83B1-9F46-8B0B-1BBBB8E9D340}" type="sibTrans" cxnId="{1D08D810-7EAB-4747-88C8-D3055599087A}">
      <dgm:prSet/>
      <dgm:spPr/>
      <dgm:t>
        <a:bodyPr/>
        <a:lstStyle/>
        <a:p>
          <a:endParaRPr lang="en-GB"/>
        </a:p>
      </dgm:t>
    </dgm:pt>
    <dgm:pt modelId="{07D530C5-62F6-6846-969B-D9580C98E9EC}">
      <dgm:prSet/>
      <dgm:spPr>
        <a:solidFill>
          <a:srgbClr val="AC145A"/>
        </a:solidFill>
      </dgm:spPr>
      <dgm:t>
        <a:bodyPr/>
        <a:lstStyle/>
        <a:p>
          <a:r>
            <a:rPr lang="en-GB" dirty="0"/>
            <a:t>Scoring and data analysis </a:t>
          </a:r>
        </a:p>
      </dgm:t>
    </dgm:pt>
    <dgm:pt modelId="{563A9FBC-52FE-944D-AB4B-17C2CAE3CC00}" type="parTrans" cxnId="{650D890B-382A-1544-B7A7-E40174129C38}">
      <dgm:prSet/>
      <dgm:spPr/>
      <dgm:t>
        <a:bodyPr/>
        <a:lstStyle/>
        <a:p>
          <a:endParaRPr lang="en-GB"/>
        </a:p>
      </dgm:t>
    </dgm:pt>
    <dgm:pt modelId="{55929066-6FD1-564B-A235-B410D6759CE8}" type="sibTrans" cxnId="{650D890B-382A-1544-B7A7-E40174129C38}">
      <dgm:prSet/>
      <dgm:spPr/>
      <dgm:t>
        <a:bodyPr/>
        <a:lstStyle/>
        <a:p>
          <a:endParaRPr lang="en-GB"/>
        </a:p>
      </dgm:t>
    </dgm:pt>
    <dgm:pt modelId="{E7B0B6E4-2162-024B-94EA-B50DC445C562}">
      <dgm:prSet/>
      <dgm:spPr>
        <a:solidFill>
          <a:srgbClr val="AC145A"/>
        </a:solidFill>
      </dgm:spPr>
      <dgm:t>
        <a:bodyPr/>
        <a:lstStyle/>
        <a:p>
          <a:r>
            <a:rPr lang="en-GB" dirty="0"/>
            <a:t>Ethical approval </a:t>
          </a:r>
        </a:p>
      </dgm:t>
    </dgm:pt>
    <dgm:pt modelId="{EB151AA9-74FD-E24F-BEB9-AD8666088FA5}" type="sibTrans" cxnId="{A3C3F41C-E679-A645-BDEA-5C0BE5062D51}">
      <dgm:prSet/>
      <dgm:spPr/>
      <dgm:t>
        <a:bodyPr/>
        <a:lstStyle/>
        <a:p>
          <a:endParaRPr lang="en-GB"/>
        </a:p>
      </dgm:t>
    </dgm:pt>
    <dgm:pt modelId="{EC4C6708-9999-FA48-B542-E2D75F373878}" type="parTrans" cxnId="{A3C3F41C-E679-A645-BDEA-5C0BE5062D51}">
      <dgm:prSet/>
      <dgm:spPr/>
      <dgm:t>
        <a:bodyPr/>
        <a:lstStyle/>
        <a:p>
          <a:endParaRPr lang="en-GB"/>
        </a:p>
      </dgm:t>
    </dgm:pt>
    <dgm:pt modelId="{7D021BA4-1269-3F48-9C6A-F04CBC5A65A5}" type="pres">
      <dgm:prSet presAssocID="{E4A06395-51EB-0E48-839D-BCBB03F00792}" presName="Name0" presStyleCnt="0">
        <dgm:presLayoutVars>
          <dgm:dir/>
          <dgm:resizeHandles val="exact"/>
        </dgm:presLayoutVars>
      </dgm:prSet>
      <dgm:spPr/>
    </dgm:pt>
    <dgm:pt modelId="{9C84C05F-E36A-A348-90E4-9A8D54A99A4B}" type="pres">
      <dgm:prSet presAssocID="{E7B0B6E4-2162-024B-94EA-B50DC445C562}" presName="node" presStyleLbl="node1" presStyleIdx="0" presStyleCnt="5" custScaleX="94949" custScaleY="141755">
        <dgm:presLayoutVars>
          <dgm:bulletEnabled val="1"/>
        </dgm:presLayoutVars>
      </dgm:prSet>
      <dgm:spPr/>
    </dgm:pt>
    <dgm:pt modelId="{91DA6F5E-E991-1947-83DD-4C3E42CFEF66}" type="pres">
      <dgm:prSet presAssocID="{EB151AA9-74FD-E24F-BEB9-AD8666088FA5}" presName="sibTrans" presStyleLbl="sibTrans2D1" presStyleIdx="0" presStyleCnt="4"/>
      <dgm:spPr/>
    </dgm:pt>
    <dgm:pt modelId="{0AF54337-9434-1644-B67D-4A4DEBD9896E}" type="pres">
      <dgm:prSet presAssocID="{EB151AA9-74FD-E24F-BEB9-AD8666088FA5}" presName="connectorText" presStyleLbl="sibTrans2D1" presStyleIdx="0" presStyleCnt="4"/>
      <dgm:spPr/>
    </dgm:pt>
    <dgm:pt modelId="{E1EDBF27-5A46-A043-9EA8-C1F18B8CBA2D}" type="pres">
      <dgm:prSet presAssocID="{74B57D86-2583-FA4A-927A-89483AA919CF}" presName="node" presStyleLbl="node1" presStyleIdx="1" presStyleCnt="5" custScaleX="100480" custScaleY="141612">
        <dgm:presLayoutVars>
          <dgm:bulletEnabled val="1"/>
        </dgm:presLayoutVars>
      </dgm:prSet>
      <dgm:spPr/>
    </dgm:pt>
    <dgm:pt modelId="{05B05E2E-9A49-6741-84D4-CBB46D856006}" type="pres">
      <dgm:prSet presAssocID="{038E5B97-920C-444E-A1D0-DC6ABBFBFA8A}" presName="sibTrans" presStyleLbl="sibTrans2D1" presStyleIdx="1" presStyleCnt="4"/>
      <dgm:spPr/>
    </dgm:pt>
    <dgm:pt modelId="{A620BB9E-823E-3F4F-8374-48320ECE9802}" type="pres">
      <dgm:prSet presAssocID="{038E5B97-920C-444E-A1D0-DC6ABBFBFA8A}" presName="connectorText" presStyleLbl="sibTrans2D1" presStyleIdx="1" presStyleCnt="4"/>
      <dgm:spPr/>
    </dgm:pt>
    <dgm:pt modelId="{082CABC7-AC1C-0E4C-AEB8-44DCB1ABBCCB}" type="pres">
      <dgm:prSet presAssocID="{88A1D3F9-72CE-6D49-AC88-AAFCD0F16CF9}" presName="node" presStyleLbl="node1" presStyleIdx="2" presStyleCnt="5" custScaleX="110080" custScaleY="139916" custLinFactNeighborX="7714" custLinFactNeighborY="920">
        <dgm:presLayoutVars>
          <dgm:bulletEnabled val="1"/>
        </dgm:presLayoutVars>
      </dgm:prSet>
      <dgm:spPr/>
    </dgm:pt>
    <dgm:pt modelId="{075E027A-58E4-184D-981F-0D2F124CCC22}" type="pres">
      <dgm:prSet presAssocID="{425A2BF1-B065-9B42-B1B9-BE659819DB57}" presName="sibTrans" presStyleLbl="sibTrans2D1" presStyleIdx="2" presStyleCnt="4" custFlipVert="1" custScaleX="81635" custScaleY="139394"/>
      <dgm:spPr/>
    </dgm:pt>
    <dgm:pt modelId="{C550609E-9BB5-8340-BFA6-459C02D57A2C}" type="pres">
      <dgm:prSet presAssocID="{425A2BF1-B065-9B42-B1B9-BE659819DB57}" presName="connectorText" presStyleLbl="sibTrans2D1" presStyleIdx="2" presStyleCnt="4"/>
      <dgm:spPr/>
    </dgm:pt>
    <dgm:pt modelId="{0E0E86B7-C1CA-A64D-A4B8-176B1723B527}" type="pres">
      <dgm:prSet presAssocID="{093A449B-98E6-0942-8775-C0658E3FCA80}" presName="node" presStyleLbl="node1" presStyleIdx="3" presStyleCnt="5" custScaleX="257379" custScaleY="135324">
        <dgm:presLayoutVars>
          <dgm:bulletEnabled val="1"/>
        </dgm:presLayoutVars>
      </dgm:prSet>
      <dgm:spPr/>
    </dgm:pt>
    <dgm:pt modelId="{15511668-EEC7-654E-B5CF-25B662A6C667}" type="pres">
      <dgm:prSet presAssocID="{BE92120C-83B1-9F46-8B0B-1BBBB8E9D340}" presName="sibTrans" presStyleLbl="sibTrans2D1" presStyleIdx="3" presStyleCnt="4"/>
      <dgm:spPr/>
    </dgm:pt>
    <dgm:pt modelId="{02671D2F-D7FD-0C47-BDCF-98B09BCF7AAC}" type="pres">
      <dgm:prSet presAssocID="{BE92120C-83B1-9F46-8B0B-1BBBB8E9D340}" presName="connectorText" presStyleLbl="sibTrans2D1" presStyleIdx="3" presStyleCnt="4"/>
      <dgm:spPr/>
    </dgm:pt>
    <dgm:pt modelId="{954D3C4F-F62C-0E49-B3AE-5A4593F23E22}" type="pres">
      <dgm:prSet presAssocID="{07D530C5-62F6-6846-969B-D9580C98E9EC}" presName="node" presStyleLbl="node1" presStyleIdx="4" presStyleCnt="5" custScaleY="139649">
        <dgm:presLayoutVars>
          <dgm:bulletEnabled val="1"/>
        </dgm:presLayoutVars>
      </dgm:prSet>
      <dgm:spPr/>
    </dgm:pt>
  </dgm:ptLst>
  <dgm:cxnLst>
    <dgm:cxn modelId="{650D890B-382A-1544-B7A7-E40174129C38}" srcId="{E4A06395-51EB-0E48-839D-BCBB03F00792}" destId="{07D530C5-62F6-6846-969B-D9580C98E9EC}" srcOrd="4" destOrd="0" parTransId="{563A9FBC-52FE-944D-AB4B-17C2CAE3CC00}" sibTransId="{55929066-6FD1-564B-A235-B410D6759CE8}"/>
    <dgm:cxn modelId="{1D08D810-7EAB-4747-88C8-D3055599087A}" srcId="{E4A06395-51EB-0E48-839D-BCBB03F00792}" destId="{093A449B-98E6-0942-8775-C0658E3FCA80}" srcOrd="3" destOrd="0" parTransId="{191B2273-D367-844E-ADB7-BC616CE8D521}" sibTransId="{BE92120C-83B1-9F46-8B0B-1BBBB8E9D340}"/>
    <dgm:cxn modelId="{E683E911-C028-8C46-95D7-41964654FC50}" type="presOf" srcId="{EB151AA9-74FD-E24F-BEB9-AD8666088FA5}" destId="{0AF54337-9434-1644-B67D-4A4DEBD9896E}" srcOrd="1" destOrd="0" presId="urn:microsoft.com/office/officeart/2005/8/layout/process1"/>
    <dgm:cxn modelId="{A3C3F41C-E679-A645-BDEA-5C0BE5062D51}" srcId="{E4A06395-51EB-0E48-839D-BCBB03F00792}" destId="{E7B0B6E4-2162-024B-94EA-B50DC445C562}" srcOrd="0" destOrd="0" parTransId="{EC4C6708-9999-FA48-B542-E2D75F373878}" sibTransId="{EB151AA9-74FD-E24F-BEB9-AD8666088FA5}"/>
    <dgm:cxn modelId="{8E638253-2727-B54A-B87D-E9E086482AD3}" type="presOf" srcId="{EB151AA9-74FD-E24F-BEB9-AD8666088FA5}" destId="{91DA6F5E-E991-1947-83DD-4C3E42CFEF66}" srcOrd="0" destOrd="0" presId="urn:microsoft.com/office/officeart/2005/8/layout/process1"/>
    <dgm:cxn modelId="{3EB75371-2122-694D-BF95-1D61600DA857}" srcId="{E4A06395-51EB-0E48-839D-BCBB03F00792}" destId="{74B57D86-2583-FA4A-927A-89483AA919CF}" srcOrd="1" destOrd="0" parTransId="{638133CA-DE15-1B45-8E4B-67B48E6EDCD3}" sibTransId="{038E5B97-920C-444E-A1D0-DC6ABBFBFA8A}"/>
    <dgm:cxn modelId="{BEECCD74-99FE-A543-A891-B1E8C9B30EF5}" srcId="{E4A06395-51EB-0E48-839D-BCBB03F00792}" destId="{88A1D3F9-72CE-6D49-AC88-AAFCD0F16CF9}" srcOrd="2" destOrd="0" parTransId="{4E5418E0-7F69-6A44-A84E-D309FE5775A8}" sibTransId="{425A2BF1-B065-9B42-B1B9-BE659819DB57}"/>
    <dgm:cxn modelId="{ED95F6A0-73F0-AD47-8CA7-E92DC63A59B7}" type="presOf" srcId="{425A2BF1-B065-9B42-B1B9-BE659819DB57}" destId="{C550609E-9BB5-8340-BFA6-459C02D57A2C}" srcOrd="1" destOrd="0" presId="urn:microsoft.com/office/officeart/2005/8/layout/process1"/>
    <dgm:cxn modelId="{FA4D20A3-4469-3342-B4F2-742C2751557C}" type="presOf" srcId="{88A1D3F9-72CE-6D49-AC88-AAFCD0F16CF9}" destId="{082CABC7-AC1C-0E4C-AEB8-44DCB1ABBCCB}" srcOrd="0" destOrd="0" presId="urn:microsoft.com/office/officeart/2005/8/layout/process1"/>
    <dgm:cxn modelId="{D14232AA-6987-AF4E-9175-E6250BB8767E}" type="presOf" srcId="{07D530C5-62F6-6846-969B-D9580C98E9EC}" destId="{954D3C4F-F62C-0E49-B3AE-5A4593F23E22}" srcOrd="0" destOrd="0" presId="urn:microsoft.com/office/officeart/2005/8/layout/process1"/>
    <dgm:cxn modelId="{527B63B0-500F-3148-AE00-EC7FCB490918}" type="presOf" srcId="{BE92120C-83B1-9F46-8B0B-1BBBB8E9D340}" destId="{02671D2F-D7FD-0C47-BDCF-98B09BCF7AAC}" srcOrd="1" destOrd="0" presId="urn:microsoft.com/office/officeart/2005/8/layout/process1"/>
    <dgm:cxn modelId="{859A1EB4-C7E2-5E45-98D4-0153E495E48D}" type="presOf" srcId="{425A2BF1-B065-9B42-B1B9-BE659819DB57}" destId="{075E027A-58E4-184D-981F-0D2F124CCC22}" srcOrd="0" destOrd="0" presId="urn:microsoft.com/office/officeart/2005/8/layout/process1"/>
    <dgm:cxn modelId="{AC3D6DBA-20E8-9147-B1F0-DDADCC343B86}" type="presOf" srcId="{E7B0B6E4-2162-024B-94EA-B50DC445C562}" destId="{9C84C05F-E36A-A348-90E4-9A8D54A99A4B}" srcOrd="0" destOrd="0" presId="urn:microsoft.com/office/officeart/2005/8/layout/process1"/>
    <dgm:cxn modelId="{04C511BC-B610-1645-BFAD-4FD142682305}" type="presOf" srcId="{038E5B97-920C-444E-A1D0-DC6ABBFBFA8A}" destId="{05B05E2E-9A49-6741-84D4-CBB46D856006}" srcOrd="0" destOrd="0" presId="urn:microsoft.com/office/officeart/2005/8/layout/process1"/>
    <dgm:cxn modelId="{3BCD05C7-DCF9-CB4E-9CF9-973B706DD937}" type="presOf" srcId="{BE92120C-83B1-9F46-8B0B-1BBBB8E9D340}" destId="{15511668-EEC7-654E-B5CF-25B662A6C667}" srcOrd="0" destOrd="0" presId="urn:microsoft.com/office/officeart/2005/8/layout/process1"/>
    <dgm:cxn modelId="{0A98D1D2-69B3-0941-BEDB-9A77154995D0}" type="presOf" srcId="{038E5B97-920C-444E-A1D0-DC6ABBFBFA8A}" destId="{A620BB9E-823E-3F4F-8374-48320ECE9802}" srcOrd="1" destOrd="0" presId="urn:microsoft.com/office/officeart/2005/8/layout/process1"/>
    <dgm:cxn modelId="{44EF7AD5-EF8D-0647-BEB2-9C1FA96033BD}" type="presOf" srcId="{E4A06395-51EB-0E48-839D-BCBB03F00792}" destId="{7D021BA4-1269-3F48-9C6A-F04CBC5A65A5}" srcOrd="0" destOrd="0" presId="urn:microsoft.com/office/officeart/2005/8/layout/process1"/>
    <dgm:cxn modelId="{D985ECE2-FBFA-E846-BF46-1BE430879782}" type="presOf" srcId="{74B57D86-2583-FA4A-927A-89483AA919CF}" destId="{E1EDBF27-5A46-A043-9EA8-C1F18B8CBA2D}" srcOrd="0" destOrd="0" presId="urn:microsoft.com/office/officeart/2005/8/layout/process1"/>
    <dgm:cxn modelId="{CFB987F4-9AD9-9940-A140-4A7B632853AD}" type="presOf" srcId="{093A449B-98E6-0942-8775-C0658E3FCA80}" destId="{0E0E86B7-C1CA-A64D-A4B8-176B1723B527}" srcOrd="0" destOrd="0" presId="urn:microsoft.com/office/officeart/2005/8/layout/process1"/>
    <dgm:cxn modelId="{5E81B2A8-D3F4-AE4C-9465-DE29307BB04F}" type="presParOf" srcId="{7D021BA4-1269-3F48-9C6A-F04CBC5A65A5}" destId="{9C84C05F-E36A-A348-90E4-9A8D54A99A4B}" srcOrd="0" destOrd="0" presId="urn:microsoft.com/office/officeart/2005/8/layout/process1"/>
    <dgm:cxn modelId="{DE5CE9F4-801D-2647-966B-C541C8CA772C}" type="presParOf" srcId="{7D021BA4-1269-3F48-9C6A-F04CBC5A65A5}" destId="{91DA6F5E-E991-1947-83DD-4C3E42CFEF66}" srcOrd="1" destOrd="0" presId="urn:microsoft.com/office/officeart/2005/8/layout/process1"/>
    <dgm:cxn modelId="{81535553-1E26-0545-B931-11D8C8856FFD}" type="presParOf" srcId="{91DA6F5E-E991-1947-83DD-4C3E42CFEF66}" destId="{0AF54337-9434-1644-B67D-4A4DEBD9896E}" srcOrd="0" destOrd="0" presId="urn:microsoft.com/office/officeart/2005/8/layout/process1"/>
    <dgm:cxn modelId="{12C6B421-3932-3C43-9C73-1EAF9148A4CD}" type="presParOf" srcId="{7D021BA4-1269-3F48-9C6A-F04CBC5A65A5}" destId="{E1EDBF27-5A46-A043-9EA8-C1F18B8CBA2D}" srcOrd="2" destOrd="0" presId="urn:microsoft.com/office/officeart/2005/8/layout/process1"/>
    <dgm:cxn modelId="{3934454F-20DC-6144-BC90-25CD1144C377}" type="presParOf" srcId="{7D021BA4-1269-3F48-9C6A-F04CBC5A65A5}" destId="{05B05E2E-9A49-6741-84D4-CBB46D856006}" srcOrd="3" destOrd="0" presId="urn:microsoft.com/office/officeart/2005/8/layout/process1"/>
    <dgm:cxn modelId="{513CECDC-1839-6E45-9905-FAF204310C2C}" type="presParOf" srcId="{05B05E2E-9A49-6741-84D4-CBB46D856006}" destId="{A620BB9E-823E-3F4F-8374-48320ECE9802}" srcOrd="0" destOrd="0" presId="urn:microsoft.com/office/officeart/2005/8/layout/process1"/>
    <dgm:cxn modelId="{EF4AA947-4AB3-FB4C-AEFF-F37CA4432BF0}" type="presParOf" srcId="{7D021BA4-1269-3F48-9C6A-F04CBC5A65A5}" destId="{082CABC7-AC1C-0E4C-AEB8-44DCB1ABBCCB}" srcOrd="4" destOrd="0" presId="urn:microsoft.com/office/officeart/2005/8/layout/process1"/>
    <dgm:cxn modelId="{8D289EC8-8338-DC4B-857B-9F5338C07B9B}" type="presParOf" srcId="{7D021BA4-1269-3F48-9C6A-F04CBC5A65A5}" destId="{075E027A-58E4-184D-981F-0D2F124CCC22}" srcOrd="5" destOrd="0" presId="urn:microsoft.com/office/officeart/2005/8/layout/process1"/>
    <dgm:cxn modelId="{D9E1F947-F42C-7642-88E2-C8FF73C960A3}" type="presParOf" srcId="{075E027A-58E4-184D-981F-0D2F124CCC22}" destId="{C550609E-9BB5-8340-BFA6-459C02D57A2C}" srcOrd="0" destOrd="0" presId="urn:microsoft.com/office/officeart/2005/8/layout/process1"/>
    <dgm:cxn modelId="{43BA607C-9B6A-9041-AA10-55A9952E3D4A}" type="presParOf" srcId="{7D021BA4-1269-3F48-9C6A-F04CBC5A65A5}" destId="{0E0E86B7-C1CA-A64D-A4B8-176B1723B527}" srcOrd="6" destOrd="0" presId="urn:microsoft.com/office/officeart/2005/8/layout/process1"/>
    <dgm:cxn modelId="{DF8E4BAC-475E-4C4B-AEB3-603514DDBEE7}" type="presParOf" srcId="{7D021BA4-1269-3F48-9C6A-F04CBC5A65A5}" destId="{15511668-EEC7-654E-B5CF-25B662A6C667}" srcOrd="7" destOrd="0" presId="urn:microsoft.com/office/officeart/2005/8/layout/process1"/>
    <dgm:cxn modelId="{CBC9BAFE-8B4B-F34D-BF90-3B581F266499}" type="presParOf" srcId="{15511668-EEC7-654E-B5CF-25B662A6C667}" destId="{02671D2F-D7FD-0C47-BDCF-98B09BCF7AAC}" srcOrd="0" destOrd="0" presId="urn:microsoft.com/office/officeart/2005/8/layout/process1"/>
    <dgm:cxn modelId="{AB2B893D-2439-C84E-820F-F4A7109EF0B7}" type="presParOf" srcId="{7D021BA4-1269-3F48-9C6A-F04CBC5A65A5}" destId="{954D3C4F-F62C-0E49-B3AE-5A4593F23E22}"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4C05F-E36A-A348-90E4-9A8D54A99A4B}">
      <dsp:nvSpPr>
        <dsp:cNvPr id="0" name=""/>
        <dsp:cNvSpPr/>
      </dsp:nvSpPr>
      <dsp:spPr>
        <a:xfrm>
          <a:off x="3049" y="0"/>
          <a:ext cx="1351119" cy="1939857"/>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Ethical approval </a:t>
          </a:r>
        </a:p>
      </dsp:txBody>
      <dsp:txXfrm>
        <a:off x="42622" y="39573"/>
        <a:ext cx="1271973" cy="1860711"/>
      </dsp:txXfrm>
    </dsp:sp>
    <dsp:sp modelId="{91DA6F5E-E991-1947-83DD-4C3E42CFEF66}">
      <dsp:nvSpPr>
        <dsp:cNvPr id="0" name=""/>
        <dsp:cNvSpPr/>
      </dsp:nvSpPr>
      <dsp:spPr>
        <a:xfrm>
          <a:off x="1496467" y="793477"/>
          <a:ext cx="301674"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496467" y="864057"/>
        <a:ext cx="211172" cy="211742"/>
      </dsp:txXfrm>
    </dsp:sp>
    <dsp:sp modelId="{E1EDBF27-5A46-A043-9EA8-C1F18B8CBA2D}">
      <dsp:nvSpPr>
        <dsp:cNvPr id="0" name=""/>
        <dsp:cNvSpPr/>
      </dsp:nvSpPr>
      <dsp:spPr>
        <a:xfrm>
          <a:off x="1923366" y="978"/>
          <a:ext cx="1429824" cy="1937900"/>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School integration </a:t>
          </a:r>
        </a:p>
      </dsp:txBody>
      <dsp:txXfrm>
        <a:off x="1965244" y="42856"/>
        <a:ext cx="1346068" cy="1854144"/>
      </dsp:txXfrm>
    </dsp:sp>
    <dsp:sp modelId="{05B05E2E-9A49-6741-84D4-CBB46D856006}">
      <dsp:nvSpPr>
        <dsp:cNvPr id="0" name=""/>
        <dsp:cNvSpPr/>
      </dsp:nvSpPr>
      <dsp:spPr>
        <a:xfrm rot="20393">
          <a:off x="3508934" y="799621"/>
          <a:ext cx="330187"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508935" y="869907"/>
        <a:ext cx="231131" cy="211742"/>
      </dsp:txXfrm>
    </dsp:sp>
    <dsp:sp modelId="{082CABC7-AC1C-0E4C-AEB8-44DCB1ABBCCB}">
      <dsp:nvSpPr>
        <dsp:cNvPr id="0" name=""/>
        <dsp:cNvSpPr/>
      </dsp:nvSpPr>
      <dsp:spPr>
        <a:xfrm>
          <a:off x="3976174" y="25165"/>
          <a:ext cx="1566432" cy="1914691"/>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Piloting</a:t>
          </a:r>
          <a:r>
            <a:rPr lang="en-GB" sz="1600" kern="1200" baseline="0" dirty="0"/>
            <a:t> measures </a:t>
          </a:r>
          <a:endParaRPr lang="en-GB" sz="1600" kern="1200" dirty="0"/>
        </a:p>
      </dsp:txBody>
      <dsp:txXfrm>
        <a:off x="4022053" y="71044"/>
        <a:ext cx="1474674" cy="1822933"/>
      </dsp:txXfrm>
    </dsp:sp>
    <dsp:sp modelId="{075E027A-58E4-184D-981F-0D2F124CCC22}">
      <dsp:nvSpPr>
        <dsp:cNvPr id="0" name=""/>
        <dsp:cNvSpPr/>
      </dsp:nvSpPr>
      <dsp:spPr>
        <a:xfrm rot="13821" flipV="1">
          <a:off x="5696542" y="732333"/>
          <a:ext cx="223002" cy="4919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5696542" y="830584"/>
        <a:ext cx="156101" cy="295155"/>
      </dsp:txXfrm>
    </dsp:sp>
    <dsp:sp modelId="{0E0E86B7-C1CA-A64D-A4B8-176B1723B527}">
      <dsp:nvSpPr>
        <dsp:cNvPr id="0" name=""/>
        <dsp:cNvSpPr/>
      </dsp:nvSpPr>
      <dsp:spPr>
        <a:xfrm>
          <a:off x="6058019" y="44002"/>
          <a:ext cx="3662489" cy="1851851"/>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15–20-minute sessions with each participant in a quiet room</a:t>
          </a:r>
        </a:p>
        <a:p>
          <a:pPr marL="0" lvl="0" indent="0" algn="ctr" defTabSz="711200">
            <a:lnSpc>
              <a:spcPct val="90000"/>
            </a:lnSpc>
            <a:spcBef>
              <a:spcPct val="0"/>
            </a:spcBef>
            <a:spcAft>
              <a:spcPct val="35000"/>
            </a:spcAft>
            <a:buNone/>
          </a:pPr>
          <a:r>
            <a:rPr lang="en-GB" sz="1600" kern="1200" dirty="0"/>
            <a:t>Similar tasks grouped together for each session </a:t>
          </a:r>
        </a:p>
      </dsp:txBody>
      <dsp:txXfrm>
        <a:off x="6112258" y="98241"/>
        <a:ext cx="3554011" cy="1743373"/>
      </dsp:txXfrm>
    </dsp:sp>
    <dsp:sp modelId="{15511668-EEC7-654E-B5CF-25B662A6C667}">
      <dsp:nvSpPr>
        <dsp:cNvPr id="0" name=""/>
        <dsp:cNvSpPr/>
      </dsp:nvSpPr>
      <dsp:spPr>
        <a:xfrm>
          <a:off x="9862807" y="793477"/>
          <a:ext cx="301674"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9862807" y="864057"/>
        <a:ext cx="211172" cy="211742"/>
      </dsp:txXfrm>
    </dsp:sp>
    <dsp:sp modelId="{954D3C4F-F62C-0E49-B3AE-5A4593F23E22}">
      <dsp:nvSpPr>
        <dsp:cNvPr id="0" name=""/>
        <dsp:cNvSpPr/>
      </dsp:nvSpPr>
      <dsp:spPr>
        <a:xfrm>
          <a:off x="10289706" y="14409"/>
          <a:ext cx="1422994" cy="1911037"/>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Scoring and data analysis </a:t>
          </a:r>
        </a:p>
      </dsp:txBody>
      <dsp:txXfrm>
        <a:off x="10331384" y="56087"/>
        <a:ext cx="1339638" cy="1827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4C05F-E36A-A348-90E4-9A8D54A99A4B}">
      <dsp:nvSpPr>
        <dsp:cNvPr id="0" name=""/>
        <dsp:cNvSpPr/>
      </dsp:nvSpPr>
      <dsp:spPr>
        <a:xfrm>
          <a:off x="3049" y="0"/>
          <a:ext cx="1351119" cy="1939857"/>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Ethical approval </a:t>
          </a:r>
        </a:p>
      </dsp:txBody>
      <dsp:txXfrm>
        <a:off x="42622" y="39573"/>
        <a:ext cx="1271973" cy="1860711"/>
      </dsp:txXfrm>
    </dsp:sp>
    <dsp:sp modelId="{91DA6F5E-E991-1947-83DD-4C3E42CFEF66}">
      <dsp:nvSpPr>
        <dsp:cNvPr id="0" name=""/>
        <dsp:cNvSpPr/>
      </dsp:nvSpPr>
      <dsp:spPr>
        <a:xfrm>
          <a:off x="1496467" y="793477"/>
          <a:ext cx="301674"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496467" y="864057"/>
        <a:ext cx="211172" cy="211742"/>
      </dsp:txXfrm>
    </dsp:sp>
    <dsp:sp modelId="{E1EDBF27-5A46-A043-9EA8-C1F18B8CBA2D}">
      <dsp:nvSpPr>
        <dsp:cNvPr id="0" name=""/>
        <dsp:cNvSpPr/>
      </dsp:nvSpPr>
      <dsp:spPr>
        <a:xfrm>
          <a:off x="1923366" y="978"/>
          <a:ext cx="1429824" cy="1937900"/>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School integration </a:t>
          </a:r>
        </a:p>
      </dsp:txBody>
      <dsp:txXfrm>
        <a:off x="1965244" y="42856"/>
        <a:ext cx="1346068" cy="1854144"/>
      </dsp:txXfrm>
    </dsp:sp>
    <dsp:sp modelId="{05B05E2E-9A49-6741-84D4-CBB46D856006}">
      <dsp:nvSpPr>
        <dsp:cNvPr id="0" name=""/>
        <dsp:cNvSpPr/>
      </dsp:nvSpPr>
      <dsp:spPr>
        <a:xfrm rot="20393">
          <a:off x="3508934" y="799621"/>
          <a:ext cx="330187"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3508935" y="869907"/>
        <a:ext cx="231131" cy="211742"/>
      </dsp:txXfrm>
    </dsp:sp>
    <dsp:sp modelId="{082CABC7-AC1C-0E4C-AEB8-44DCB1ABBCCB}">
      <dsp:nvSpPr>
        <dsp:cNvPr id="0" name=""/>
        <dsp:cNvSpPr/>
      </dsp:nvSpPr>
      <dsp:spPr>
        <a:xfrm>
          <a:off x="3976174" y="25165"/>
          <a:ext cx="1566432" cy="1914691"/>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Piloting</a:t>
          </a:r>
          <a:r>
            <a:rPr lang="en-GB" sz="1600" kern="1200" baseline="0" dirty="0"/>
            <a:t> measures </a:t>
          </a:r>
          <a:endParaRPr lang="en-GB" sz="1600" kern="1200" dirty="0"/>
        </a:p>
      </dsp:txBody>
      <dsp:txXfrm>
        <a:off x="4022053" y="71044"/>
        <a:ext cx="1474674" cy="1822933"/>
      </dsp:txXfrm>
    </dsp:sp>
    <dsp:sp modelId="{075E027A-58E4-184D-981F-0D2F124CCC22}">
      <dsp:nvSpPr>
        <dsp:cNvPr id="0" name=""/>
        <dsp:cNvSpPr/>
      </dsp:nvSpPr>
      <dsp:spPr>
        <a:xfrm rot="13821" flipV="1">
          <a:off x="5696542" y="732333"/>
          <a:ext cx="223002" cy="4919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rot="10800000">
        <a:off x="5696542" y="830584"/>
        <a:ext cx="156101" cy="295155"/>
      </dsp:txXfrm>
    </dsp:sp>
    <dsp:sp modelId="{0E0E86B7-C1CA-A64D-A4B8-176B1723B527}">
      <dsp:nvSpPr>
        <dsp:cNvPr id="0" name=""/>
        <dsp:cNvSpPr/>
      </dsp:nvSpPr>
      <dsp:spPr>
        <a:xfrm>
          <a:off x="6058019" y="44002"/>
          <a:ext cx="3662489" cy="1851851"/>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15–20-minute sessions with each participant in a quiet room</a:t>
          </a:r>
        </a:p>
        <a:p>
          <a:pPr marL="0" lvl="0" indent="0" algn="ctr" defTabSz="711200">
            <a:lnSpc>
              <a:spcPct val="90000"/>
            </a:lnSpc>
            <a:spcBef>
              <a:spcPct val="0"/>
            </a:spcBef>
            <a:spcAft>
              <a:spcPct val="35000"/>
            </a:spcAft>
            <a:buNone/>
          </a:pPr>
          <a:r>
            <a:rPr lang="en-GB" sz="1600" kern="1200" dirty="0"/>
            <a:t>Similar tasks grouped together for each session </a:t>
          </a:r>
        </a:p>
      </dsp:txBody>
      <dsp:txXfrm>
        <a:off x="6112258" y="98241"/>
        <a:ext cx="3554011" cy="1743373"/>
      </dsp:txXfrm>
    </dsp:sp>
    <dsp:sp modelId="{15511668-EEC7-654E-B5CF-25B662A6C667}">
      <dsp:nvSpPr>
        <dsp:cNvPr id="0" name=""/>
        <dsp:cNvSpPr/>
      </dsp:nvSpPr>
      <dsp:spPr>
        <a:xfrm>
          <a:off x="9862807" y="793477"/>
          <a:ext cx="301674" cy="35290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9862807" y="864057"/>
        <a:ext cx="211172" cy="211742"/>
      </dsp:txXfrm>
    </dsp:sp>
    <dsp:sp modelId="{954D3C4F-F62C-0E49-B3AE-5A4593F23E22}">
      <dsp:nvSpPr>
        <dsp:cNvPr id="0" name=""/>
        <dsp:cNvSpPr/>
      </dsp:nvSpPr>
      <dsp:spPr>
        <a:xfrm>
          <a:off x="10289706" y="14409"/>
          <a:ext cx="1422994" cy="1911037"/>
        </a:xfrm>
        <a:prstGeom prst="roundRect">
          <a:avLst>
            <a:gd name="adj" fmla="val 10000"/>
          </a:avLst>
        </a:prstGeom>
        <a:solidFill>
          <a:srgbClr val="AC145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Scoring and data analysis </a:t>
          </a:r>
        </a:p>
      </dsp:txBody>
      <dsp:txXfrm>
        <a:off x="10331384" y="56087"/>
        <a:ext cx="1339638" cy="18276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9B173D-BDE1-334A-A54B-AB7416F088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A8520C-8460-0D42-86C9-D0794A4B3E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B85B03-F712-974C-A1D8-1F9A468F5B60}" type="datetimeFigureOut">
              <a:rPr lang="en-US" smtClean="0"/>
              <a:t>11/12/24</a:t>
            </a:fld>
            <a:endParaRPr lang="en-US"/>
          </a:p>
        </p:txBody>
      </p:sp>
      <p:sp>
        <p:nvSpPr>
          <p:cNvPr id="4" name="Footer Placeholder 3">
            <a:extLst>
              <a:ext uri="{FF2B5EF4-FFF2-40B4-BE49-F238E27FC236}">
                <a16:creationId xmlns:a16="http://schemas.microsoft.com/office/drawing/2014/main" id="{CE5F3C87-CBF7-CC4C-8F0D-1EB8B06357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9DA787-5DE4-CD4A-B75E-AC89ED789C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074958-CA5E-0C46-B182-67DF590DF54A}" type="slidenum">
              <a:rPr lang="en-US" smtClean="0"/>
              <a:t>‹#›</a:t>
            </a:fld>
            <a:endParaRPr lang="en-US"/>
          </a:p>
        </p:txBody>
      </p:sp>
    </p:spTree>
    <p:extLst>
      <p:ext uri="{BB962C8B-B14F-4D97-AF65-F5344CB8AC3E}">
        <p14:creationId xmlns:p14="http://schemas.microsoft.com/office/powerpoint/2010/main" val="3750469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3EF3F-35E2-3B43-BF81-CFC248C52316}" type="datetimeFigureOut">
              <a:rPr lang="en-US" smtClean="0"/>
              <a:t>11/12/24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03F89-1949-E64B-AC42-D3BE5974B6DB}" type="slidenum">
              <a:rPr lang="en-US" smtClean="0"/>
              <a:t>‹#›</a:t>
            </a:fld>
            <a:endParaRPr lang="en-US"/>
          </a:p>
        </p:txBody>
      </p:sp>
    </p:spTree>
    <p:extLst>
      <p:ext uri="{BB962C8B-B14F-4D97-AF65-F5344CB8AC3E}">
        <p14:creationId xmlns:p14="http://schemas.microsoft.com/office/powerpoint/2010/main" val="222726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1</a:t>
            </a:fld>
            <a:endParaRPr lang="en-US"/>
          </a:p>
        </p:txBody>
      </p:sp>
    </p:spTree>
    <p:extLst>
      <p:ext uri="{BB962C8B-B14F-4D97-AF65-F5344CB8AC3E}">
        <p14:creationId xmlns:p14="http://schemas.microsoft.com/office/powerpoint/2010/main" val="31612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a:r>
            <a:r>
              <a:rPr lang="en-GB" dirty="0" err="1"/>
              <a:t>i</a:t>
            </a:r>
            <a:r>
              <a:rPr lang="en-GB" dirty="0"/>
              <a:t> just wanted to say a huge thank you to both College park and </a:t>
            </a:r>
            <a:r>
              <a:rPr lang="en-GB" dirty="0" err="1"/>
              <a:t>Hallfield</a:t>
            </a:r>
            <a:r>
              <a:rPr lang="en-GB" dirty="0"/>
              <a:t> for having me! </a:t>
            </a:r>
          </a:p>
        </p:txBody>
      </p:sp>
      <p:sp>
        <p:nvSpPr>
          <p:cNvPr id="4" name="Slide Number Placeholder 3"/>
          <p:cNvSpPr>
            <a:spLocks noGrp="1"/>
          </p:cNvSpPr>
          <p:nvPr>
            <p:ph type="sldNum" sz="quarter" idx="5"/>
          </p:nvPr>
        </p:nvSpPr>
        <p:spPr/>
        <p:txBody>
          <a:bodyPr/>
          <a:lstStyle/>
          <a:p>
            <a:fld id="{5CC03F89-1949-E64B-AC42-D3BE5974B6DB}" type="slidenum">
              <a:rPr lang="en-US" smtClean="0"/>
              <a:t>14</a:t>
            </a:fld>
            <a:endParaRPr lang="en-US"/>
          </a:p>
        </p:txBody>
      </p:sp>
    </p:spTree>
    <p:extLst>
      <p:ext uri="{BB962C8B-B14F-4D97-AF65-F5344CB8AC3E}">
        <p14:creationId xmlns:p14="http://schemas.microsoft.com/office/powerpoint/2010/main" val="247017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2</a:t>
            </a:fld>
            <a:endParaRPr lang="en-US"/>
          </a:p>
        </p:txBody>
      </p:sp>
    </p:spTree>
    <p:extLst>
      <p:ext uri="{BB962C8B-B14F-4D97-AF65-F5344CB8AC3E}">
        <p14:creationId xmlns:p14="http://schemas.microsoft.com/office/powerpoint/2010/main" val="8465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I recently graduated from A Masters in child development at the Institute of Education where I worked alongside Spencer on my dissertation project, and before that I also did my undergraduate degree in Neuroscience at UCL. </a:t>
            </a:r>
          </a:p>
          <a:p>
            <a:r>
              <a:rPr lang="en-GB" sz="1800" dirty="0">
                <a:effectLst/>
                <a:latin typeface="Cambria" panose="02040503050406030204" pitchFamily="18" charset="0"/>
                <a:ea typeface="Aptos" panose="020B0004020202020204" pitchFamily="34" charset="0"/>
                <a:cs typeface="Times New Roman (Body CS)"/>
              </a:rPr>
              <a:t>I am currently working as a paediatric sleep and respiratory physiologist at the Evelina London children’s hospital, which involves running and analysing sleep studies for children with a range of sleep and respiratory disorders.</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 </a:t>
            </a:r>
            <a:r>
              <a:rPr lang="en-GB" sz="1800" kern="100" dirty="0">
                <a:solidFill>
                  <a:srgbClr val="000000"/>
                </a:solidFill>
                <a:effectLst/>
                <a:latin typeface="Cambria" panose="02040503050406030204" pitchFamily="18" charset="0"/>
                <a:ea typeface="Aptos" panose="020B0004020202020204" pitchFamily="34" charset="0"/>
                <a:cs typeface="Times New Roman (Body CS)"/>
              </a:rPr>
              <a:t>I’ve worked with children for many years now, first as a dance teacher as well as doing some research whilst at school based in a resource based for deaf and hard of hearing children. I also have worked in various childcare roles alongside my degree. All of these experiences ultimately inspired me to want to study child development at masters level and I was particularly keen at being involved in research that aimed at looking at how we can support educational and daily living outcomes of autistic and neurodivergent children. I was lucky enough to get Spencer as my supervisor. He presented his research topics to me that focussed mainly around motor and literacy competencies in autistic children. </a:t>
            </a:r>
          </a:p>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3</a:t>
            </a:fld>
            <a:endParaRPr lang="en-US"/>
          </a:p>
        </p:txBody>
      </p:sp>
    </p:spTree>
    <p:extLst>
      <p:ext uri="{BB962C8B-B14F-4D97-AF65-F5344CB8AC3E}">
        <p14:creationId xmlns:p14="http://schemas.microsoft.com/office/powerpoint/2010/main" val="251675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Motor difficulties are seen in approximately 87% of autistic children aged 5-15, impacting many different areas of fundamental movements, such as walking gait and balance, as well as manual dexterity and fine motor control, such as that required for manipulating objects, holding a pencil in school for example. The motor difficulties seen in autistic children can therefore have a real impact on daily living tasks, physical activity but also, due to many learning outcomes in KS1 relying on motor abilities, they can impact educational outcomes. Alongside this, autistic children have seen to have difficulties coordinating visual and motor information, known as Visuo-motor integration, which is known to be particularly important for educational outcomes including handwriting and literacy. </a:t>
            </a:r>
          </a:p>
          <a:p>
            <a:pPr>
              <a:lnSpc>
                <a:spcPct val="150000"/>
              </a:lnSpc>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When doing some initial research into these topics I came across a literature review by Claire Cameron that mentioned how a child’s perception of their abilities may impact their development of skills related to literacy and I found this really interesting. </a:t>
            </a:r>
          </a:p>
          <a:p>
            <a:pPr>
              <a:lnSpc>
                <a:spcPct val="150000"/>
              </a:lnSpc>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Perceived motor competence in short relates to how a child’s perceives their own ability to be in motor tasks. Previous work has focussed more on how this relates to physical activity, and it has been found that </a:t>
            </a:r>
            <a:r>
              <a:rPr lang="en-GB" sz="1800" kern="100" dirty="0">
                <a:solidFill>
                  <a:srgbClr val="000000"/>
                </a:solidFill>
                <a:effectLst/>
                <a:latin typeface="Times New Roman" panose="02020603050405020304" pitchFamily="18" charset="0"/>
                <a:ea typeface="Aptos" panose="020B0004020202020204" pitchFamily="34" charset="0"/>
                <a:cs typeface="Times New Roman (Body CS)"/>
              </a:rPr>
              <a:t>children who perceive themselves as less competent in motor skills are less likely to engage in activities, thereby reducing physical activity and opportunities to master skills  </a:t>
            </a:r>
            <a:endParaRPr lang="en-GB" sz="1800" kern="100" dirty="0">
              <a:solidFill>
                <a:srgbClr val="000000"/>
              </a:solidFill>
              <a:effectLst/>
              <a:latin typeface="Cambria" panose="02040503050406030204" pitchFamily="18" charset="0"/>
              <a:ea typeface="Aptos" panose="020B0004020202020204" pitchFamily="34" charset="0"/>
              <a:cs typeface="Times New Roman (Body CS)"/>
            </a:endParaRPr>
          </a:p>
          <a:p>
            <a:pPr>
              <a:lnSpc>
                <a:spcPct val="150000"/>
              </a:lnSpc>
            </a:pPr>
            <a:r>
              <a:rPr lang="en-GB" sz="1800" kern="100" dirty="0">
                <a:solidFill>
                  <a:srgbClr val="000000"/>
                </a:solidFill>
                <a:effectLst/>
                <a:latin typeface="Times New Roman" panose="02020603050405020304" pitchFamily="18" charset="0"/>
                <a:ea typeface="Aptos" panose="020B0004020202020204" pitchFamily="34" charset="0"/>
                <a:cs typeface="Times New Roman (Body CS)"/>
              </a:rPr>
              <a:t>What I was interested in is how this concept relates to motor abilities that are more specific to literacy and educational outcomes. </a:t>
            </a:r>
            <a:endParaRPr lang="en-GB" sz="1800" kern="100" dirty="0">
              <a:solidFill>
                <a:srgbClr val="000000"/>
              </a:solidFill>
              <a:effectLst/>
              <a:latin typeface="Cambria" panose="02040503050406030204" pitchFamily="18" charset="0"/>
              <a:ea typeface="Aptos" panose="020B0004020202020204" pitchFamily="34" charset="0"/>
              <a:cs typeface="Times New Roman (Body CS)"/>
            </a:endParaRPr>
          </a:p>
          <a:p>
            <a:pPr>
              <a:lnSpc>
                <a:spcPct val="150000"/>
              </a:lnSpc>
            </a:pPr>
            <a:r>
              <a:rPr lang="en-GB" sz="1800" kern="100" dirty="0">
                <a:solidFill>
                  <a:srgbClr val="000000"/>
                </a:solidFill>
                <a:effectLst/>
                <a:latin typeface="Times New Roman" panose="02020603050405020304" pitchFamily="18" charset="0"/>
                <a:ea typeface="Aptos" panose="020B0004020202020204" pitchFamily="34" charset="0"/>
                <a:cs typeface="Times New Roman (Body CS)"/>
              </a:rPr>
              <a:t>So for this I looked at 4 main measures: actual motor competency, perceived motor competency, a test of visuo-motor integration, and word reading ability. </a:t>
            </a:r>
            <a:endParaRPr lang="en-GB" sz="1800" kern="100" dirty="0">
              <a:solidFill>
                <a:srgbClr val="000000"/>
              </a:solidFill>
              <a:effectLst/>
              <a:latin typeface="Cambria" panose="02040503050406030204" pitchFamily="18" charset="0"/>
              <a:ea typeface="Aptos" panose="020B0004020202020204" pitchFamily="34" charset="0"/>
              <a:cs typeface="Times New Roman (Body CS)"/>
            </a:endParaRPr>
          </a:p>
          <a:p>
            <a:pPr>
              <a:lnSpc>
                <a:spcPct val="150000"/>
              </a:lnSpc>
            </a:pPr>
            <a:r>
              <a:rPr lang="en-GB" sz="1800" kern="100" dirty="0">
                <a:solidFill>
                  <a:srgbClr val="000000"/>
                </a:solidFill>
                <a:effectLst/>
                <a:latin typeface="Times New Roman" panose="02020603050405020304" pitchFamily="18" charset="0"/>
                <a:ea typeface="Aptos" panose="020B0004020202020204" pitchFamily="34" charset="0"/>
                <a:cs typeface="Times New Roman (Body CS)"/>
              </a:rPr>
              <a:t>The main research questions were:</a:t>
            </a:r>
            <a:endParaRPr lang="en-GB" sz="1800" kern="100" dirty="0">
              <a:solidFill>
                <a:srgbClr val="000000"/>
              </a:solidFill>
              <a:effectLst/>
              <a:latin typeface="Cambria" panose="02040503050406030204" pitchFamily="18" charset="0"/>
              <a:ea typeface="Aptos" panose="020B0004020202020204" pitchFamily="34" charset="0"/>
              <a:cs typeface="Times New Roman (Body CS)"/>
            </a:endParaRPr>
          </a:p>
          <a:p>
            <a:pPr marL="342900" lvl="0" indent="-342900">
              <a:lnSpc>
                <a:spcPct val="150000"/>
              </a:lnSpc>
              <a:buFont typeface="Times New Roman" panose="02020603050405020304" pitchFamily="18" charset="0"/>
              <a:buChar char="-"/>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How do these 4 variables differ between autistic and non-autistic children in year 1 and year 2?</a:t>
            </a:r>
          </a:p>
          <a:p>
            <a:pPr marL="342900" lvl="0" indent="-342900">
              <a:lnSpc>
                <a:spcPct val="150000"/>
              </a:lnSpc>
              <a:buFont typeface="Times New Roman" panose="02020603050405020304" pitchFamily="18" charset="0"/>
              <a:buChar char="-"/>
            </a:pPr>
            <a:r>
              <a:rPr lang="en-GB" sz="1800" kern="100" dirty="0">
                <a:solidFill>
                  <a:srgbClr val="000000"/>
                </a:solidFill>
                <a:effectLst/>
                <a:latin typeface="Cambria" panose="02040503050406030204" pitchFamily="18" charset="0"/>
                <a:ea typeface="Aptos" panose="020B0004020202020204" pitchFamily="34" charset="0"/>
                <a:cs typeface="Times New Roman (Body CS)"/>
              </a:rPr>
              <a:t>And what is the relationship between each of the measures too.</a:t>
            </a:r>
          </a:p>
        </p:txBody>
      </p:sp>
      <p:sp>
        <p:nvSpPr>
          <p:cNvPr id="4" name="Slide Number Placeholder 3"/>
          <p:cNvSpPr>
            <a:spLocks noGrp="1"/>
          </p:cNvSpPr>
          <p:nvPr>
            <p:ph type="sldNum" sz="quarter" idx="5"/>
          </p:nvPr>
        </p:nvSpPr>
        <p:spPr/>
        <p:txBody>
          <a:bodyPr/>
          <a:lstStyle/>
          <a:p>
            <a:fld id="{5CC03F89-1949-E64B-AC42-D3BE5974B6DB}" type="slidenum">
              <a:rPr lang="en-US" smtClean="0"/>
              <a:t>4</a:t>
            </a:fld>
            <a:endParaRPr lang="en-US"/>
          </a:p>
        </p:txBody>
      </p:sp>
    </p:spTree>
    <p:extLst>
      <p:ext uri="{BB962C8B-B14F-4D97-AF65-F5344CB8AC3E}">
        <p14:creationId xmlns:p14="http://schemas.microsoft.com/office/powerpoint/2010/main" val="247946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collection:</a:t>
            </a:r>
          </a:p>
          <a:p>
            <a:pPr marL="171450" indent="-171450">
              <a:buFontTx/>
              <a:buChar char="-"/>
            </a:pPr>
            <a:r>
              <a:rPr lang="en-GB" dirty="0"/>
              <a:t>I was mainly based in College park school where </a:t>
            </a:r>
            <a:r>
              <a:rPr lang="en-GB" dirty="0" err="1"/>
              <a:t>i</a:t>
            </a:r>
            <a:r>
              <a:rPr lang="en-GB" dirty="0"/>
              <a:t> worked with students in both Estela and Jake’s school</a:t>
            </a:r>
          </a:p>
          <a:p>
            <a:pPr marL="171450" indent="-171450">
              <a:buFontTx/>
              <a:buChar char="-"/>
            </a:pPr>
            <a:r>
              <a:rPr lang="en-GB" dirty="0"/>
              <a:t>Before starting any data collection, and after we had received ethical approval, myself and Spencer went for a meeting with Tania and Estela from College park to discuss the research, for them to ask any questions and for us to explain what we might need from them and the students</a:t>
            </a:r>
          </a:p>
          <a:p>
            <a:pPr marL="171450" indent="-171450">
              <a:buFontTx/>
              <a:buChar char="-"/>
            </a:pPr>
            <a:r>
              <a:rPr lang="en-GB" dirty="0"/>
              <a:t>This initial meeting allowed me to gauge how many participants  would potentially consent to the study, as well as </a:t>
            </a:r>
            <a:r>
              <a:rPr lang="en-GB" dirty="0" err="1"/>
              <a:t>hae</a:t>
            </a:r>
            <a:r>
              <a:rPr lang="en-GB" dirty="0"/>
              <a:t> a clearer idea on the space </a:t>
            </a:r>
            <a:r>
              <a:rPr lang="en-GB" dirty="0" err="1"/>
              <a:t>i’d</a:t>
            </a:r>
            <a:r>
              <a:rPr lang="en-GB" dirty="0"/>
              <a:t> be using and what </a:t>
            </a:r>
            <a:r>
              <a:rPr lang="en-GB" dirty="0" err="1"/>
              <a:t>i</a:t>
            </a:r>
            <a:r>
              <a:rPr lang="en-GB" dirty="0"/>
              <a:t> might need from Estela. </a:t>
            </a:r>
          </a:p>
          <a:p>
            <a:pPr marL="171450" indent="-171450">
              <a:buFontTx/>
              <a:buChar char="-"/>
            </a:pPr>
            <a:endParaRPr lang="en-GB" dirty="0"/>
          </a:p>
          <a:p>
            <a:pPr marL="171450" indent="-171450">
              <a:buFontTx/>
              <a:buChar char="-"/>
            </a:pPr>
            <a:r>
              <a:rPr lang="en-GB" dirty="0"/>
              <a:t>After this, </a:t>
            </a:r>
            <a:r>
              <a:rPr lang="en-GB" dirty="0" err="1"/>
              <a:t>i</a:t>
            </a:r>
            <a:r>
              <a:rPr lang="en-GB" dirty="0"/>
              <a:t> spent 2-3 weeks in Estela’s class before collecting any data. I observed the classes, helped out where </a:t>
            </a:r>
            <a:r>
              <a:rPr lang="en-GB" dirty="0" err="1"/>
              <a:t>i</a:t>
            </a:r>
            <a:r>
              <a:rPr lang="en-GB" dirty="0"/>
              <a:t> could and soon felt like </a:t>
            </a:r>
            <a:r>
              <a:rPr lang="en-GB" dirty="0" err="1"/>
              <a:t>i</a:t>
            </a:r>
            <a:r>
              <a:rPr lang="en-GB" dirty="0"/>
              <a:t> was building a rapport with Estela, the TAs and arguably most importantly, the students themselves. Once consent forms had been sent out, </a:t>
            </a:r>
            <a:r>
              <a:rPr lang="en-GB" dirty="0" err="1"/>
              <a:t>i</a:t>
            </a:r>
            <a:r>
              <a:rPr lang="en-GB" dirty="0"/>
              <a:t> piloted a few of the measure with students. This gave me a good idea about how long they would take, what resources </a:t>
            </a:r>
            <a:r>
              <a:rPr lang="en-GB" dirty="0" err="1"/>
              <a:t>i</a:t>
            </a:r>
            <a:r>
              <a:rPr lang="en-GB" dirty="0"/>
              <a:t> might need, plus allowed me to practice how to communicate the instructions of the tasks so that it was appropriate for each child. From this as well </a:t>
            </a:r>
            <a:r>
              <a:rPr lang="en-GB" dirty="0" err="1"/>
              <a:t>i</a:t>
            </a:r>
            <a:r>
              <a:rPr lang="en-GB" dirty="0"/>
              <a:t> realised </a:t>
            </a:r>
            <a:r>
              <a:rPr lang="en-GB" dirty="0" err="1"/>
              <a:t>i</a:t>
            </a:r>
            <a:r>
              <a:rPr lang="en-GB" dirty="0"/>
              <a:t> should develop a bit of a script outline for some of the measurements, just so </a:t>
            </a:r>
            <a:r>
              <a:rPr lang="en-GB" dirty="0" err="1"/>
              <a:t>i</a:t>
            </a:r>
            <a:r>
              <a:rPr lang="en-GB" dirty="0"/>
              <a:t> know </a:t>
            </a:r>
            <a:r>
              <a:rPr lang="en-GB" dirty="0" err="1"/>
              <a:t>i</a:t>
            </a:r>
            <a:r>
              <a:rPr lang="en-GB" dirty="0"/>
              <a:t> am saying the right </a:t>
            </a:r>
            <a:r>
              <a:rPr lang="en-GB" dirty="0" err="1"/>
              <a:t>thinng</a:t>
            </a:r>
            <a:r>
              <a:rPr lang="en-GB" dirty="0"/>
              <a:t> and saying it clearly. </a:t>
            </a:r>
          </a:p>
          <a:p>
            <a:pPr marL="171450" indent="-171450">
              <a:buFontTx/>
              <a:buChar char="-"/>
            </a:pPr>
            <a:r>
              <a:rPr lang="en-GB" dirty="0"/>
              <a:t>Reflecting on the piloting sessions, which </a:t>
            </a:r>
            <a:r>
              <a:rPr lang="en-GB" dirty="0" err="1"/>
              <a:t>i</a:t>
            </a:r>
            <a:r>
              <a:rPr lang="en-GB" dirty="0"/>
              <a:t> will discuss in more detail in a minute, also allowed me to </a:t>
            </a:r>
            <a:r>
              <a:rPr lang="en-GB" dirty="0" err="1"/>
              <a:t>aasses</a:t>
            </a:r>
            <a:r>
              <a:rPr lang="en-GB" dirty="0"/>
              <a:t> how </a:t>
            </a:r>
            <a:r>
              <a:rPr lang="en-GB" dirty="0" err="1"/>
              <a:t>i</a:t>
            </a:r>
            <a:r>
              <a:rPr lang="en-GB" dirty="0"/>
              <a:t> felt about being in this environment, and collecting data. I remember </a:t>
            </a:r>
            <a:r>
              <a:rPr lang="en-GB" dirty="0" err="1"/>
              <a:t>i</a:t>
            </a:r>
            <a:r>
              <a:rPr lang="en-GB" dirty="0"/>
              <a:t> had written that </a:t>
            </a:r>
            <a:r>
              <a:rPr lang="en-GB" dirty="0" err="1"/>
              <a:t>i</a:t>
            </a:r>
            <a:r>
              <a:rPr lang="en-GB" dirty="0"/>
              <a:t> felt a bit of imposter syndrome, and that </a:t>
            </a:r>
            <a:r>
              <a:rPr lang="en-GB" dirty="0" err="1"/>
              <a:t>i</a:t>
            </a:r>
            <a:r>
              <a:rPr lang="en-GB" dirty="0"/>
              <a:t> had sped through things quite quickly due to my own nerves</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5</a:t>
            </a:fld>
            <a:endParaRPr lang="en-US"/>
          </a:p>
        </p:txBody>
      </p:sp>
    </p:spTree>
    <p:extLst>
      <p:ext uri="{BB962C8B-B14F-4D97-AF65-F5344CB8AC3E}">
        <p14:creationId xmlns:p14="http://schemas.microsoft.com/office/powerpoint/2010/main" val="3248479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When it came to actual data collection, we collected data from lots of different measures, but the ones </a:t>
            </a:r>
            <a:r>
              <a:rPr lang="en-GB" dirty="0" err="1"/>
              <a:t>i</a:t>
            </a:r>
            <a:r>
              <a:rPr lang="en-GB" dirty="0"/>
              <a:t> used in my study specifically were the PMSC, the beery VMI, the </a:t>
            </a:r>
            <a:r>
              <a:rPr lang="en-GB" dirty="0" err="1"/>
              <a:t>british</a:t>
            </a:r>
            <a:r>
              <a:rPr lang="en-GB" dirty="0"/>
              <a:t> abilities scales reading test as well as the MABC-2. As you can see in the photo </a:t>
            </a:r>
            <a:r>
              <a:rPr lang="en-GB" dirty="0" err="1"/>
              <a:t>i</a:t>
            </a:r>
            <a:r>
              <a:rPr lang="en-GB" dirty="0"/>
              <a:t> would lay everything out before-hand. Along with a whiteboard that was similar to that used in things like bucket time or class activities, that had a cartoon of each of the 3 tasks we’d be doing that session that </a:t>
            </a:r>
            <a:r>
              <a:rPr lang="en-GB" dirty="0" err="1"/>
              <a:t>i</a:t>
            </a:r>
            <a:r>
              <a:rPr lang="en-GB" dirty="0"/>
              <a:t> could tick off once we had finished each one </a:t>
            </a:r>
          </a:p>
          <a:p>
            <a:pPr marL="171450" indent="-171450">
              <a:buFontTx/>
              <a:buChar char="-"/>
            </a:pPr>
            <a:r>
              <a:rPr lang="en-GB" dirty="0"/>
              <a:t>The PMSC was used because it has been used in studies of typically developing children of a similar age group, mainly by Lisa Barnett and colleagues who Spencer also spoke to whilst we were doing this study and was incredibly helpful. The pictorial element of the scale also helped when describing each movement to the children and made it </a:t>
            </a:r>
            <a:r>
              <a:rPr lang="en-GB" dirty="0" err="1"/>
              <a:t>i</a:t>
            </a:r>
            <a:r>
              <a:rPr lang="en-GB" dirty="0"/>
              <a:t> think more age </a:t>
            </a:r>
            <a:r>
              <a:rPr lang="en-GB" dirty="0" err="1"/>
              <a:t>appripriate</a:t>
            </a:r>
            <a:r>
              <a:rPr lang="en-GB" dirty="0"/>
              <a:t>. </a:t>
            </a:r>
          </a:p>
          <a:p>
            <a:pPr marL="171450" indent="-171450">
              <a:buFontTx/>
              <a:buChar char="-"/>
            </a:pPr>
            <a:endParaRPr lang="en-GB" dirty="0"/>
          </a:p>
          <a:p>
            <a:pPr marL="171450" indent="-171450">
              <a:buFontTx/>
              <a:buChar char="-"/>
            </a:pPr>
            <a:r>
              <a:rPr lang="en-GB" dirty="0"/>
              <a:t> </a:t>
            </a:r>
          </a:p>
          <a:p>
            <a:pPr marL="171450" indent="-171450">
              <a:buFontTx/>
              <a:buChar char="-"/>
            </a:pPr>
            <a:r>
              <a:rPr lang="en-GB" dirty="0"/>
              <a:t>The MABC, Beery VMI and reading have all been widely used with a broad age range of children within research, as well as in assessments done by occupational therapists within schools etc. and with autistic and other neurodivergent children </a:t>
            </a:r>
          </a:p>
          <a:p>
            <a:pPr marL="171450" indent="-171450">
              <a:buFontTx/>
              <a:buChar char="-"/>
            </a:pPr>
            <a:r>
              <a:rPr lang="en-GB" dirty="0"/>
              <a:t>I repeated these measures for each child who was enrolled from college park, and then did the same for </a:t>
            </a:r>
            <a:r>
              <a:rPr lang="en-GB" dirty="0" err="1"/>
              <a:t>Hallfield</a:t>
            </a:r>
            <a:r>
              <a:rPr lang="en-GB" dirty="0"/>
              <a:t> </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6</a:t>
            </a:fld>
            <a:endParaRPr lang="en-US"/>
          </a:p>
        </p:txBody>
      </p:sp>
    </p:spTree>
    <p:extLst>
      <p:ext uri="{BB962C8B-B14F-4D97-AF65-F5344CB8AC3E}">
        <p14:creationId xmlns:p14="http://schemas.microsoft.com/office/powerpoint/2010/main" val="188060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I think spending that time just in the classroom made me so much more confident when it came to collecting data. I also felt a bit more like part of the team working with the children, which also is due to Estela being so welcoming of me into her classroom. </a:t>
            </a:r>
          </a:p>
          <a:p>
            <a:pPr marL="171450" indent="-171450">
              <a:buFontTx/>
              <a:buChar char="-"/>
            </a:pPr>
            <a:r>
              <a:rPr lang="en-GB" dirty="0"/>
              <a:t>I learnt when were good times to do data collection with what child, how to explain things in a way they understood, how to watch for cues when maybe they didn’t feel comfortable, but most importantly, they knew who </a:t>
            </a:r>
            <a:r>
              <a:rPr lang="en-GB" dirty="0" err="1"/>
              <a:t>i</a:t>
            </a:r>
            <a:r>
              <a:rPr lang="en-GB" dirty="0"/>
              <a:t> was, </a:t>
            </a:r>
            <a:r>
              <a:rPr lang="en-GB" dirty="0" err="1"/>
              <a:t>i</a:t>
            </a:r>
            <a:r>
              <a:rPr lang="en-GB" dirty="0"/>
              <a:t> wasn’t as scary and we could have a bit of fun with it. I wasn’t just this weird adult who </a:t>
            </a:r>
            <a:r>
              <a:rPr lang="en-GB" dirty="0" err="1"/>
              <a:t>disupted</a:t>
            </a:r>
            <a:r>
              <a:rPr lang="en-GB" dirty="0"/>
              <a:t> their schedule, there was more of a level of trust there</a:t>
            </a:r>
          </a:p>
          <a:p>
            <a:pPr marL="171450" indent="-171450">
              <a:buFontTx/>
              <a:buChar char="-"/>
            </a:pPr>
            <a:r>
              <a:rPr lang="en-GB" dirty="0"/>
              <a:t>Of course alongside improved the quality of data collection, as well as how much data we could collect, it also meant that </a:t>
            </a:r>
            <a:r>
              <a:rPr lang="en-GB" dirty="0" err="1"/>
              <a:t>i</a:t>
            </a:r>
            <a:r>
              <a:rPr lang="en-GB" dirty="0"/>
              <a:t> got to learn about how the autism schools run, what real struggles there might be that the teachers notice that can’t be learnt from lectures </a:t>
            </a:r>
          </a:p>
          <a:p>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7</a:t>
            </a:fld>
            <a:endParaRPr lang="en-US"/>
          </a:p>
        </p:txBody>
      </p:sp>
    </p:spTree>
    <p:extLst>
      <p:ext uri="{BB962C8B-B14F-4D97-AF65-F5344CB8AC3E}">
        <p14:creationId xmlns:p14="http://schemas.microsoft.com/office/powerpoint/2010/main" val="2713978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each data collection session, I wrote down a little bit about how it went, how </a:t>
            </a:r>
            <a:r>
              <a:rPr lang="en-GB" dirty="0" err="1"/>
              <a:t>i</a:t>
            </a:r>
            <a:r>
              <a:rPr lang="en-GB" dirty="0"/>
              <a:t> felt and what </a:t>
            </a:r>
            <a:r>
              <a:rPr lang="en-GB" dirty="0" err="1"/>
              <a:t>i</a:t>
            </a:r>
            <a:r>
              <a:rPr lang="en-GB" dirty="0"/>
              <a:t> could do better. I did this using the Gibbs cycle framework, as shown here. </a:t>
            </a:r>
          </a:p>
          <a:p>
            <a:endParaRPr lang="en-GB" dirty="0"/>
          </a:p>
          <a:p>
            <a:r>
              <a:rPr lang="en-GB" sz="1800" dirty="0">
                <a:effectLst/>
                <a:latin typeface="Cambria" panose="02040503050406030204" pitchFamily="18" charset="0"/>
                <a:ea typeface="Aptos" panose="020B0004020202020204" pitchFamily="34" charset="0"/>
                <a:cs typeface="Times New Roman (Body CS)"/>
              </a:rPr>
              <a:t>Firstly, reflecting after each session helped me understand what I was doing, how I was doing it, and how I could improve. As autism specialist schools are an ever-changing landscape, with new situations and behaviours arising every day, it felt important to reflect on how me being present and my work fit into that. In order to make reflect properly, I adopted the Gibb’s cycle approach which allowed me to look at each data collection day comprehensively through events, feelings, challenges and action plans for future days. For example, after the first day of piloting, I noticed because I was nervous that  I was going through the tasks quite quickly, meaning I may have not used adequate time to explain and ensure the participants were settled. I also noticed that this may be because I hadn’t made a concise plan on what order to do tasks in and instructions for each. To ensure I could improve when starting data collection, I made a clearer plan for each participant, made sure all the testing materials were laid out clearly before they entered the room, and let the participants settle in for 5 minutes before commencing. This made the process go more smoothly. Reflecting on the process as a whole allowed me to feel more part of the process, including how different behaviours from children in the school impacted me, and how my responses impacted the entire situation. </a:t>
            </a: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12</a:t>
            </a:fld>
            <a:endParaRPr lang="en-US"/>
          </a:p>
        </p:txBody>
      </p:sp>
    </p:spTree>
    <p:extLst>
      <p:ext uri="{BB962C8B-B14F-4D97-AF65-F5344CB8AC3E}">
        <p14:creationId xmlns:p14="http://schemas.microsoft.com/office/powerpoint/2010/main" val="1401648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 think one of my key takeaways from acting as a researcher within schools is that building good communication from the start is really vital, and </a:t>
            </a:r>
            <a:r>
              <a:rPr lang="en-GB" dirty="0" err="1"/>
              <a:t>i</a:t>
            </a:r>
            <a:r>
              <a:rPr lang="en-GB" dirty="0"/>
              <a:t> am so grateful for the time </a:t>
            </a:r>
            <a:r>
              <a:rPr lang="en-GB" dirty="0" err="1"/>
              <a:t>estela</a:t>
            </a:r>
            <a:r>
              <a:rPr lang="en-GB" dirty="0"/>
              <a:t>, Lucy at </a:t>
            </a:r>
            <a:r>
              <a:rPr lang="en-GB" dirty="0" err="1"/>
              <a:t>Hallfield</a:t>
            </a:r>
            <a:r>
              <a:rPr lang="en-GB" dirty="0"/>
              <a:t> and all the teachers across the schools put in to help planning data collection with me. This meant that we could cause the least amount of disruption to their lessons and the children’s schedules. There were of course points when aligning and balancing schedules was really tricky, but reflecting on these challenges taught me how to be flexible and find solutions that worked for everyone </a:t>
            </a:r>
          </a:p>
          <a:p>
            <a:pPr marL="171450" indent="-171450">
              <a:buFontTx/>
              <a:buChar char="-"/>
            </a:pPr>
            <a:r>
              <a:rPr lang="en-GB" dirty="0"/>
              <a:t>Because of this, </a:t>
            </a:r>
            <a:r>
              <a:rPr lang="en-GB" dirty="0" err="1"/>
              <a:t>i</a:t>
            </a:r>
            <a:r>
              <a:rPr lang="en-GB" dirty="0"/>
              <a:t> don’t believe data collection has to burden either the children or the teachers </a:t>
            </a:r>
          </a:p>
          <a:p>
            <a:pPr marL="171450" indent="-171450">
              <a:buFontTx/>
              <a:buChar char="-"/>
            </a:pPr>
            <a:r>
              <a:rPr lang="en-GB" dirty="0"/>
              <a:t>It also allows us to see what is really important for the teachers, what they are seeing day to day and what they want to see being done in the world of research.  In this way it grounds research in the actual practical realities you see day to day. You guys are the experts on what we are looking into and into the children who are participating and so having your input is invaluable !</a:t>
            </a:r>
          </a:p>
          <a:p>
            <a:pPr marL="171450" indent="-171450">
              <a:buFontTx/>
              <a:buChar char="-"/>
            </a:pPr>
            <a:r>
              <a:rPr lang="en-GB" dirty="0"/>
              <a:t>And from our standpoint, the reason for doing this research is to directly benefit schools, teachers and of course the students, and I think </a:t>
            </a:r>
            <a:r>
              <a:rPr lang="en-GB" dirty="0" err="1"/>
              <a:t>i</a:t>
            </a:r>
            <a:r>
              <a:rPr lang="en-GB" dirty="0"/>
              <a:t> really got a sense of how that cyclical relationship can work </a:t>
            </a:r>
          </a:p>
          <a:p>
            <a:pPr marL="171450" indent="-171450">
              <a:buFontTx/>
              <a:buChar char="-"/>
            </a:pPr>
            <a:endParaRPr lang="en-GB" dirty="0"/>
          </a:p>
          <a:p>
            <a:pPr marL="171450" indent="-171450">
              <a:buFontTx/>
              <a:buChar char="-"/>
            </a:pPr>
            <a:endParaRPr lang="en-GB" dirty="0"/>
          </a:p>
          <a:p>
            <a:pPr marL="171450" indent="-171450">
              <a:buFontTx/>
              <a:buChar char="-"/>
            </a:pPr>
            <a:r>
              <a:rPr lang="en-GB" dirty="0"/>
              <a:t>Going forward from this experience, </a:t>
            </a:r>
            <a:r>
              <a:rPr lang="en-GB" dirty="0" err="1"/>
              <a:t>i</a:t>
            </a:r>
            <a:r>
              <a:rPr lang="en-GB" dirty="0"/>
              <a:t> have been able to use a lot of of the skills and techniques </a:t>
            </a:r>
            <a:r>
              <a:rPr lang="en-GB" dirty="0" err="1"/>
              <a:t>i</a:t>
            </a:r>
            <a:r>
              <a:rPr lang="en-GB" dirty="0"/>
              <a:t> learnt within the school in my job. I see a lot of patients who are autistic, are disabled and have complex needs and </a:t>
            </a:r>
            <a:r>
              <a:rPr lang="en-GB" dirty="0" err="1"/>
              <a:t>i</a:t>
            </a:r>
            <a:r>
              <a:rPr lang="en-GB" dirty="0"/>
              <a:t> feel confident in communicating with them. Also </a:t>
            </a:r>
            <a:r>
              <a:rPr lang="en-GB" dirty="0" err="1"/>
              <a:t>i</a:t>
            </a:r>
            <a:r>
              <a:rPr lang="en-GB" dirty="0"/>
              <a:t> have used techniques </a:t>
            </a:r>
            <a:r>
              <a:rPr lang="en-GB" dirty="0" err="1"/>
              <a:t>i</a:t>
            </a:r>
            <a:r>
              <a:rPr lang="en-GB" dirty="0"/>
              <a:t> saw TAs use in the classroom to help calm them down and put them at ease, to make sure there is the lowest risk of any stress when coming into the clinic as possible </a:t>
            </a:r>
          </a:p>
          <a:p>
            <a:pPr marL="171450" indent="-171450">
              <a:buFontTx/>
              <a:buChar char="-"/>
            </a:pPr>
            <a:r>
              <a:rPr lang="en-GB" dirty="0"/>
              <a:t>I think having the </a:t>
            </a:r>
            <a:r>
              <a:rPr lang="en-GB" dirty="0" err="1"/>
              <a:t>oppurtunity</a:t>
            </a:r>
            <a:r>
              <a:rPr lang="en-GB" dirty="0"/>
              <a:t> to work in the schools also just gave me that feeling of oh this is what </a:t>
            </a:r>
            <a:r>
              <a:rPr lang="en-GB" dirty="0" err="1"/>
              <a:t>i’m</a:t>
            </a:r>
            <a:r>
              <a:rPr lang="en-GB" dirty="0"/>
              <a:t> doing it all for</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5CC03F89-1949-E64B-AC42-D3BE5974B6DB}" type="slidenum">
              <a:rPr lang="en-US" smtClean="0"/>
              <a:t>13</a:t>
            </a:fld>
            <a:endParaRPr lang="en-US"/>
          </a:p>
        </p:txBody>
      </p:sp>
    </p:spTree>
    <p:extLst>
      <p:ext uri="{BB962C8B-B14F-4D97-AF65-F5344CB8AC3E}">
        <p14:creationId xmlns:p14="http://schemas.microsoft.com/office/powerpoint/2010/main" val="409383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CL Title slide 1">
    <p:spTree>
      <p:nvGrpSpPr>
        <p:cNvPr id="1" name=""/>
        <p:cNvGrpSpPr/>
        <p:nvPr/>
      </p:nvGrpSpPr>
      <p:grpSpPr>
        <a:xfrm>
          <a:off x="0" y="0"/>
          <a:ext cx="0" cy="0"/>
          <a:chOff x="0" y="0"/>
          <a:chExt cx="0" cy="0"/>
        </a:xfrm>
      </p:grpSpPr>
      <p:sp>
        <p:nvSpPr>
          <p:cNvPr id="2" name="UCL Branding background">
            <a:extLst>
              <a:ext uri="{FF2B5EF4-FFF2-40B4-BE49-F238E27FC236}">
                <a16:creationId xmlns:a16="http://schemas.microsoft.com/office/drawing/2014/main" id="{EA4C8DDC-D29E-5E43-9BC2-FD84B2117884}"/>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UCL Branding"/>
          <p:cNvPicPr>
            <a:picLocks noChangeAspect="1"/>
          </p:cNvPicPr>
          <p:nvPr userDrawn="1"/>
        </p:nvPicPr>
        <p:blipFill>
          <a:blip r:embed="rId2"/>
          <a:srcRect/>
          <a:stretch/>
        </p:blipFill>
        <p:spPr>
          <a:xfrm>
            <a:off x="1" y="-558"/>
            <a:ext cx="12192000" cy="1342238"/>
          </a:xfrm>
          <a:prstGeom prst="rect">
            <a:avLst/>
          </a:prstGeom>
        </p:spPr>
      </p:pic>
      <p:sp>
        <p:nvSpPr>
          <p:cNvPr id="13" name="Faculty, Department title">
            <a:extLst>
              <a:ext uri="{FF2B5EF4-FFF2-40B4-BE49-F238E27FC236}">
                <a16:creationId xmlns:a16="http://schemas.microsoft.com/office/drawing/2014/main" id="{7B844C1D-C9E2-A040-B3FD-0E3861E051D8}"/>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dirty="0"/>
              <a:t>Faculty, Department</a:t>
            </a:r>
          </a:p>
          <a:p>
            <a:pPr lvl="0"/>
            <a:endParaRPr lang="en-GB" dirty="0"/>
          </a:p>
          <a:p>
            <a:pPr lvl="0"/>
            <a:endParaRPr lang="en-GB" dirty="0"/>
          </a:p>
        </p:txBody>
      </p:sp>
      <p:sp>
        <p:nvSpPr>
          <p:cNvPr id="9" name="Main image" descr="Image">
            <a:extLst>
              <a:ext uri="{FF2B5EF4-FFF2-40B4-BE49-F238E27FC236}">
                <a16:creationId xmlns:a16="http://schemas.microsoft.com/office/drawing/2014/main" id="{FD55159A-63D1-334F-B344-448B05BC84B5}"/>
              </a:ext>
            </a:extLst>
          </p:cNvPr>
          <p:cNvSpPr>
            <a:spLocks noGrp="1"/>
          </p:cNvSpPr>
          <p:nvPr>
            <p:ph type="pic" sz="quarter" idx="11" hasCustomPrompt="1"/>
          </p:nvPr>
        </p:nvSpPr>
        <p:spPr>
          <a:xfrm>
            <a:off x="0" y="1440000"/>
            <a:ext cx="12192000" cy="5421086"/>
          </a:xfrm>
          <a:ln>
            <a:noFill/>
          </a:ln>
        </p:spPr>
        <p:txBody>
          <a:bodyPr anchor="b" anchorCtr="0"/>
          <a:lstStyle>
            <a:lvl1pPr marL="11112" indent="0" algn="ctr">
              <a:buNone/>
              <a:defRPr sz="2400"/>
            </a:lvl1pPr>
          </a:lstStyle>
          <a:p>
            <a:r>
              <a:rPr lang="en-GB" dirty="0"/>
              <a:t>Click to add picture</a:t>
            </a:r>
            <a:br>
              <a:rPr lang="en-GB" dirty="0"/>
            </a:br>
            <a:endParaRPr lang="en-GB" dirty="0"/>
          </a:p>
          <a:p>
            <a:endParaRPr lang="en-US" dirty="0"/>
          </a:p>
          <a:p>
            <a:endParaRPr lang="en-US" dirty="0"/>
          </a:p>
          <a:p>
            <a:endParaRPr lang="en-US" dirty="0"/>
          </a:p>
        </p:txBody>
      </p:sp>
      <p:sp>
        <p:nvSpPr>
          <p:cNvPr id="11" name="Main Headline" descr="Headline">
            <a:extLst>
              <a:ext uri="{FF2B5EF4-FFF2-40B4-BE49-F238E27FC236}">
                <a16:creationId xmlns:a16="http://schemas.microsoft.com/office/drawing/2014/main" id="{6D1BEB54-27B8-4348-8671-D93B41DC5E26}"/>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dirty="0"/>
              <a:t>Main headline,</a:t>
            </a:r>
            <a:br>
              <a:rPr lang="en-US" dirty="0"/>
            </a:br>
            <a:r>
              <a:rPr lang="en-US" dirty="0"/>
              <a:t>Arial 44pt bold</a:t>
            </a:r>
          </a:p>
        </p:txBody>
      </p:sp>
    </p:spTree>
    <p:extLst>
      <p:ext uri="{BB962C8B-B14F-4D97-AF65-F5344CB8AC3E}">
        <p14:creationId xmlns:p14="http://schemas.microsoft.com/office/powerpoint/2010/main" val="207983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199762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UCL 3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2412000"/>
            <a:ext cx="3420000" cy="3600000"/>
          </a:xfrm>
        </p:spPr>
        <p:txBody>
          <a:bodyPr/>
          <a:lstStyle>
            <a:lvl1pPr marL="11112" indent="0">
              <a:buNone/>
              <a:defRPr sz="1800"/>
            </a:lvl1pPr>
            <a:lvl3pPr marL="180975" indent="-171450">
              <a:buFont typeface="Arial" panose="020B0604020202020204" pitchFamily="34" charset="0"/>
              <a:buChar char="•"/>
              <a:tabLst/>
              <a:defRPr/>
            </a:lvl3pPr>
          </a:lstStyle>
          <a:p>
            <a:pPr lvl="0"/>
            <a:r>
              <a:rPr lang="en-US"/>
              <a:t>Edit Master text styles</a:t>
            </a:r>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000" y="2412000"/>
            <a:ext cx="3420000" cy="3600000"/>
          </a:xfrm>
        </p:spPr>
        <p:txBody>
          <a:bodyPr/>
          <a:lstStyle>
            <a:lvl1pPr marL="11112" indent="0">
              <a:buNone/>
              <a:defRPr sz="1800"/>
            </a:lvl1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232977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CL 4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15" name="Text" descr="Text">
            <a:extLst>
              <a:ext uri="{FF2B5EF4-FFF2-40B4-BE49-F238E27FC236}">
                <a16:creationId xmlns:a16="http://schemas.microsoft.com/office/drawing/2014/main" id="{23293D9A-92DE-2745-A551-12503D5B3859}"/>
              </a:ext>
            </a:extLst>
          </p:cNvPr>
          <p:cNvSpPr>
            <a:spLocks noGrp="1"/>
          </p:cNvSpPr>
          <p:nvPr>
            <p:ph type="body" sz="quarter" idx="13"/>
          </p:nvPr>
        </p:nvSpPr>
        <p:spPr>
          <a:xfrm>
            <a:off x="360000"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0" name="Text" descr="Text">
            <a:extLst>
              <a:ext uri="{FF2B5EF4-FFF2-40B4-BE49-F238E27FC236}">
                <a16:creationId xmlns:a16="http://schemas.microsoft.com/office/drawing/2014/main" id="{F11753E1-8533-844D-B406-655C6C933046}"/>
              </a:ext>
            </a:extLst>
          </p:cNvPr>
          <p:cNvSpPr>
            <a:spLocks noGrp="1"/>
          </p:cNvSpPr>
          <p:nvPr>
            <p:ph type="body" sz="quarter" idx="14"/>
          </p:nvPr>
        </p:nvSpPr>
        <p:spPr>
          <a:xfrm>
            <a:off x="328768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1" name="Text" descr="Text">
            <a:extLst>
              <a:ext uri="{FF2B5EF4-FFF2-40B4-BE49-F238E27FC236}">
                <a16:creationId xmlns:a16="http://schemas.microsoft.com/office/drawing/2014/main" id="{562D057E-84DA-844C-8F30-A88C629E1DFE}"/>
              </a:ext>
            </a:extLst>
          </p:cNvPr>
          <p:cNvSpPr>
            <a:spLocks noGrp="1"/>
          </p:cNvSpPr>
          <p:nvPr>
            <p:ph type="body" sz="quarter" idx="15"/>
          </p:nvPr>
        </p:nvSpPr>
        <p:spPr>
          <a:xfrm>
            <a:off x="616800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12" name="Text" descr="Text">
            <a:extLst>
              <a:ext uri="{FF2B5EF4-FFF2-40B4-BE49-F238E27FC236}">
                <a16:creationId xmlns:a16="http://schemas.microsoft.com/office/drawing/2014/main" id="{3FA6CE8B-790A-C44A-B1D0-DA5AC754A4F7}"/>
              </a:ext>
            </a:extLst>
          </p:cNvPr>
          <p:cNvSpPr>
            <a:spLocks noGrp="1"/>
          </p:cNvSpPr>
          <p:nvPr>
            <p:ph type="body" sz="quarter" idx="16"/>
          </p:nvPr>
        </p:nvSpPr>
        <p:spPr>
          <a:xfrm>
            <a:off x="9048328" y="2412000"/>
            <a:ext cx="2610000" cy="3764200"/>
          </a:xfrm>
          <a:noFill/>
        </p:spPr>
        <p:txBody>
          <a:bodyPr lIns="0" tIns="0" rIns="0" bIns="0"/>
          <a:lstStyle>
            <a:lvl1pPr>
              <a:defRPr sz="1800"/>
            </a:lvl1pPr>
            <a:lvl2pPr>
              <a:buFontTx/>
              <a:buNone/>
              <a:defRPr/>
            </a:lvl2pPr>
            <a:lvl3pPr marL="180975" indent="-169863">
              <a:tabLst/>
              <a:defRPr/>
            </a:lvl3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3026334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 4 column colour panels">
    <p:spTree>
      <p:nvGrpSpPr>
        <p:cNvPr id="1" name=""/>
        <p:cNvGrpSpPr/>
        <p:nvPr/>
      </p:nvGrpSpPr>
      <p:grpSpPr>
        <a:xfrm>
          <a:off x="0" y="0"/>
          <a:ext cx="0" cy="0"/>
          <a:chOff x="0" y="0"/>
          <a:chExt cx="0" cy="0"/>
        </a:xfrm>
      </p:grpSpPr>
      <p:sp>
        <p:nvSpPr>
          <p:cNvPr id="7" name="Main Headline" descr="Headline">
            <a:extLst>
              <a:ext uri="{FF2B5EF4-FFF2-40B4-BE49-F238E27FC236}">
                <a16:creationId xmlns:a16="http://schemas.microsoft.com/office/drawing/2014/main" id="{5CB62203-BCF9-3241-9684-0F4402446FAF}"/>
              </a:ext>
            </a:extLst>
          </p:cNvPr>
          <p:cNvSpPr>
            <a:spLocks noGrp="1"/>
          </p:cNvSpPr>
          <p:nvPr>
            <p:ph type="body" sz="quarter" idx="13"/>
          </p:nvPr>
        </p:nvSpPr>
        <p:spPr>
          <a:xfrm>
            <a:off x="360000" y="922302"/>
            <a:ext cx="2610000" cy="5220000"/>
          </a:xfrm>
          <a:solidFill>
            <a:srgbClr val="AC145A"/>
          </a:solidFill>
        </p:spPr>
        <p:txBody>
          <a:bodyPr lIns="180000" tIns="180000" rIns="180000" bIns="180000"/>
          <a:lstStyle>
            <a:lvl1pPr marL="11112" indent="0">
              <a:buNone/>
              <a:defRPr>
                <a:solidFill>
                  <a:schemeClr val="bg1"/>
                </a:solidFill>
              </a:defRPr>
            </a:lvl1pPr>
            <a:lvl2pPr>
              <a:buFontTx/>
              <a:buNone/>
              <a:defRPr/>
            </a:lvl2pPr>
          </a:lstStyle>
          <a:p>
            <a:pPr lvl="0"/>
            <a:r>
              <a:rPr lang="en-US" sz="3600" dirty="0">
                <a:latin typeface="Arial" panose="020B0604020202020204" pitchFamily="34" charset="0"/>
                <a:cs typeface="Arial" panose="020B0604020202020204" pitchFamily="34" charset="0"/>
              </a:rPr>
              <a:t>Edit Master text styles</a:t>
            </a:r>
          </a:p>
        </p:txBody>
      </p:sp>
      <p:sp>
        <p:nvSpPr>
          <p:cNvPr id="8" name="background">
            <a:extLst>
              <a:ext uri="{FF2B5EF4-FFF2-40B4-BE49-F238E27FC236}">
                <a16:creationId xmlns:a16="http://schemas.microsoft.com/office/drawing/2014/main" id="{E0051C4D-5840-9846-A6CC-052B1F915DE4}"/>
              </a:ext>
            </a:extLst>
          </p:cNvPr>
          <p:cNvSpPr>
            <a:spLocks noGrp="1"/>
          </p:cNvSpPr>
          <p:nvPr>
            <p:ph type="body" sz="quarter" idx="14" hasCustomPrompt="1"/>
          </p:nvPr>
        </p:nvSpPr>
        <p:spPr>
          <a:xfrm>
            <a:off x="3286800" y="900000"/>
            <a:ext cx="2610000" cy="5220000"/>
          </a:xfrm>
          <a:solidFill>
            <a:srgbClr val="AC145A"/>
          </a:solidFill>
        </p:spPr>
        <p:txBody>
          <a:bodyPr lIns="180000" tIns="180000" rIns="180000" bIns="180000"/>
          <a:lstStyle>
            <a:lvl1pPr marL="11112" indent="0">
              <a:buNone/>
              <a:defRPr>
                <a:solidFill>
                  <a:schemeClr val="bg1"/>
                </a:solidFill>
              </a:defRPr>
            </a:lvl1pPr>
            <a:lvl2pPr>
              <a:buFontTx/>
              <a:buNone/>
              <a:defRPr/>
            </a:lvl2pPr>
          </a:lstStyle>
          <a:p>
            <a:r>
              <a:rPr lang="en-US" sz="3600" dirty="0">
                <a:latin typeface="Arial" panose="020B0604020202020204" pitchFamily="34" charset="0"/>
                <a:cs typeface="Arial" panose="020B0604020202020204" pitchFamily="34" charset="0"/>
              </a:rPr>
              <a:t>1</a:t>
            </a:r>
          </a:p>
        </p:txBody>
      </p:sp>
      <p:pic>
        <p:nvPicPr>
          <p:cNvPr id="19" name="Picture" descr="Image">
            <a:extLst>
              <a:ext uri="{FF2B5EF4-FFF2-40B4-BE49-F238E27FC236}">
                <a16:creationId xmlns:a16="http://schemas.microsoft.com/office/drawing/2014/main" id="{7D295661-D9DD-8D43-9041-6814DE8FF69D}"/>
              </a:ext>
            </a:extLst>
          </p:cNvPr>
          <p:cNvPicPr>
            <a:picLocks noChangeAspect="1"/>
          </p:cNvPicPr>
          <p:nvPr userDrawn="1"/>
        </p:nvPicPr>
        <p:blipFill>
          <a:blip r:embed="rId2"/>
          <a:stretch>
            <a:fillRect/>
          </a:stretch>
        </p:blipFill>
        <p:spPr>
          <a:xfrm>
            <a:off x="3905624" y="1290917"/>
            <a:ext cx="1328200" cy="1557617"/>
          </a:xfrm>
          <a:prstGeom prst="rect">
            <a:avLst/>
          </a:prstGeom>
        </p:spPr>
      </p:pic>
      <p:sp>
        <p:nvSpPr>
          <p:cNvPr id="13" name="Text" descr="Text">
            <a:extLst>
              <a:ext uri="{FF2B5EF4-FFF2-40B4-BE49-F238E27FC236}">
                <a16:creationId xmlns:a16="http://schemas.microsoft.com/office/drawing/2014/main" id="{73CED3B5-33C7-894B-9D58-FC396998F4D3}"/>
              </a:ext>
            </a:extLst>
          </p:cNvPr>
          <p:cNvSpPr>
            <a:spLocks noGrp="1"/>
          </p:cNvSpPr>
          <p:nvPr>
            <p:ph type="body" sz="quarter" idx="18"/>
          </p:nvPr>
        </p:nvSpPr>
        <p:spPr>
          <a:xfrm>
            <a:off x="3503712" y="307340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dirty="0"/>
              <a:t>Edit Master text styles</a:t>
            </a:r>
          </a:p>
        </p:txBody>
      </p:sp>
      <p:sp>
        <p:nvSpPr>
          <p:cNvPr id="9" name="background">
            <a:extLst>
              <a:ext uri="{FF2B5EF4-FFF2-40B4-BE49-F238E27FC236}">
                <a16:creationId xmlns:a16="http://schemas.microsoft.com/office/drawing/2014/main" id="{E69AB749-3152-6149-94E2-048594181730}"/>
              </a:ext>
            </a:extLst>
          </p:cNvPr>
          <p:cNvSpPr>
            <a:spLocks noGrp="1"/>
          </p:cNvSpPr>
          <p:nvPr>
            <p:ph type="body" sz="quarter" idx="15" hasCustomPrompt="1"/>
          </p:nvPr>
        </p:nvSpPr>
        <p:spPr>
          <a:xfrm>
            <a:off x="6238800" y="900000"/>
            <a:ext cx="2610000" cy="5220000"/>
          </a:xfrm>
          <a:solidFill>
            <a:srgbClr val="AC145A"/>
          </a:solidFill>
        </p:spPr>
        <p:txBody>
          <a:bodyPr lIns="180000" tIns="180000" rIns="180000" bIns="180000"/>
          <a:lstStyle>
            <a:lvl1pPr marL="11112" indent="0">
              <a:buNone/>
              <a:defRPr>
                <a:solidFill>
                  <a:schemeClr val="bg1"/>
                </a:solidFill>
              </a:defRPr>
            </a:lvl1pPr>
            <a:lvl2pPr>
              <a:buFontTx/>
              <a:buNone/>
              <a:defRPr/>
            </a:lvl2pPr>
          </a:lstStyle>
          <a:p>
            <a:r>
              <a:rPr lang="en-US" sz="3600" dirty="0">
                <a:latin typeface="Arial" panose="020B0604020202020204" pitchFamily="34" charset="0"/>
                <a:cs typeface="Arial" panose="020B0604020202020204" pitchFamily="34" charset="0"/>
              </a:rPr>
              <a:t>2</a:t>
            </a:r>
          </a:p>
        </p:txBody>
      </p:sp>
      <p:pic>
        <p:nvPicPr>
          <p:cNvPr id="21" name="Picture" descr="Image">
            <a:extLst>
              <a:ext uri="{FF2B5EF4-FFF2-40B4-BE49-F238E27FC236}">
                <a16:creationId xmlns:a16="http://schemas.microsoft.com/office/drawing/2014/main" id="{34669171-BF23-B54C-8D3F-B1C89E122C36}"/>
              </a:ext>
            </a:extLst>
          </p:cNvPr>
          <p:cNvPicPr>
            <a:picLocks noChangeAspect="1"/>
          </p:cNvPicPr>
          <p:nvPr userDrawn="1"/>
        </p:nvPicPr>
        <p:blipFill>
          <a:blip r:embed="rId2"/>
          <a:stretch>
            <a:fillRect/>
          </a:stretch>
        </p:blipFill>
        <p:spPr>
          <a:xfrm>
            <a:off x="6960096" y="1292400"/>
            <a:ext cx="1328200" cy="1557617"/>
          </a:xfrm>
          <a:prstGeom prst="rect">
            <a:avLst/>
          </a:prstGeom>
        </p:spPr>
      </p:pic>
      <p:sp>
        <p:nvSpPr>
          <p:cNvPr id="14" name="Text" descr="Text">
            <a:extLst>
              <a:ext uri="{FF2B5EF4-FFF2-40B4-BE49-F238E27FC236}">
                <a16:creationId xmlns:a16="http://schemas.microsoft.com/office/drawing/2014/main" id="{87F3A240-3369-0145-B540-5A60FA0848EA}"/>
              </a:ext>
            </a:extLst>
          </p:cNvPr>
          <p:cNvSpPr>
            <a:spLocks noGrp="1"/>
          </p:cNvSpPr>
          <p:nvPr>
            <p:ph type="body" sz="quarter" idx="19"/>
          </p:nvPr>
        </p:nvSpPr>
        <p:spPr>
          <a:xfrm>
            <a:off x="6456040" y="307340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dirty="0"/>
              <a:t>Edit Master text styles</a:t>
            </a:r>
          </a:p>
        </p:txBody>
      </p:sp>
      <p:sp>
        <p:nvSpPr>
          <p:cNvPr id="10" name="background">
            <a:extLst>
              <a:ext uri="{FF2B5EF4-FFF2-40B4-BE49-F238E27FC236}">
                <a16:creationId xmlns:a16="http://schemas.microsoft.com/office/drawing/2014/main" id="{F708712F-D0E9-B94A-A9B7-F258F0F10A73}"/>
              </a:ext>
            </a:extLst>
          </p:cNvPr>
          <p:cNvSpPr>
            <a:spLocks noGrp="1"/>
          </p:cNvSpPr>
          <p:nvPr>
            <p:ph type="body" sz="quarter" idx="16" hasCustomPrompt="1"/>
          </p:nvPr>
        </p:nvSpPr>
        <p:spPr>
          <a:xfrm>
            <a:off x="9190800" y="900000"/>
            <a:ext cx="2610000" cy="5220000"/>
          </a:xfrm>
          <a:solidFill>
            <a:srgbClr val="AC145A"/>
          </a:solidFill>
        </p:spPr>
        <p:txBody>
          <a:bodyPr lIns="180000" tIns="180000" rIns="180000" bIns="180000"/>
          <a:lstStyle>
            <a:lvl1pPr marL="11112" indent="0">
              <a:buNone/>
              <a:defRPr>
                <a:solidFill>
                  <a:schemeClr val="bg1"/>
                </a:solidFill>
              </a:defRPr>
            </a:lvl1pPr>
            <a:lvl2pPr>
              <a:buFontTx/>
              <a:buNone/>
              <a:defRPr/>
            </a:lvl2pPr>
          </a:lstStyle>
          <a:p>
            <a:r>
              <a:rPr lang="en-US" sz="3600" dirty="0">
                <a:latin typeface="Arial" panose="020B0604020202020204" pitchFamily="34" charset="0"/>
                <a:cs typeface="Arial" panose="020B0604020202020204" pitchFamily="34" charset="0"/>
              </a:rPr>
              <a:t>3</a:t>
            </a:r>
          </a:p>
        </p:txBody>
      </p:sp>
      <p:pic>
        <p:nvPicPr>
          <p:cNvPr id="22" name="Picture" descr="Image">
            <a:extLst>
              <a:ext uri="{FF2B5EF4-FFF2-40B4-BE49-F238E27FC236}">
                <a16:creationId xmlns:a16="http://schemas.microsoft.com/office/drawing/2014/main" id="{8073F21E-F4EF-B246-B7E8-4FA799EC37BA}"/>
              </a:ext>
            </a:extLst>
          </p:cNvPr>
          <p:cNvPicPr>
            <a:picLocks noChangeAspect="1"/>
          </p:cNvPicPr>
          <p:nvPr userDrawn="1"/>
        </p:nvPicPr>
        <p:blipFill>
          <a:blip r:embed="rId2"/>
          <a:stretch>
            <a:fillRect/>
          </a:stretch>
        </p:blipFill>
        <p:spPr>
          <a:xfrm>
            <a:off x="9840416" y="1290917"/>
            <a:ext cx="1328200" cy="1557617"/>
          </a:xfrm>
          <a:prstGeom prst="rect">
            <a:avLst/>
          </a:prstGeom>
        </p:spPr>
      </p:pic>
      <p:sp>
        <p:nvSpPr>
          <p:cNvPr id="16" name="Text" descr="Text">
            <a:extLst>
              <a:ext uri="{FF2B5EF4-FFF2-40B4-BE49-F238E27FC236}">
                <a16:creationId xmlns:a16="http://schemas.microsoft.com/office/drawing/2014/main" id="{5387EEB0-9F43-E241-9EDB-010FB36582B4}"/>
              </a:ext>
            </a:extLst>
          </p:cNvPr>
          <p:cNvSpPr>
            <a:spLocks noGrp="1"/>
          </p:cNvSpPr>
          <p:nvPr>
            <p:ph type="body" sz="quarter" idx="21"/>
          </p:nvPr>
        </p:nvSpPr>
        <p:spPr>
          <a:xfrm>
            <a:off x="9408368" y="3068960"/>
            <a:ext cx="2222500" cy="3022600"/>
          </a:xfrm>
        </p:spPr>
        <p:txBody>
          <a:bodyPr/>
          <a:lstStyle>
            <a:lvl1pPr>
              <a:defRPr sz="1800">
                <a:solidFill>
                  <a:schemeClr val="bg1"/>
                </a:solidFill>
              </a:defRPr>
            </a:lvl1pPr>
            <a:lvl2pPr algn="l">
              <a:defRPr sz="1800"/>
            </a:lvl2pPr>
            <a:lvl3pPr marL="180975" indent="-169863">
              <a:tabLst/>
              <a:defRPr/>
            </a:lvl3pPr>
          </a:lstStyle>
          <a:p>
            <a:pPr lvl="0"/>
            <a:r>
              <a:rPr lang="en-US" dirty="0"/>
              <a:t>Edit Master text styles</a:t>
            </a:r>
          </a:p>
        </p:txBody>
      </p:sp>
      <p:sp>
        <p:nvSpPr>
          <p:cNvPr id="3" name="Date Placeholder 2">
            <a:extLst>
              <a:ext uri="{FF2B5EF4-FFF2-40B4-BE49-F238E27FC236}">
                <a16:creationId xmlns:a16="http://schemas.microsoft.com/office/drawing/2014/main" id="{26373E51-46F8-B446-A241-A5395388A9EB}"/>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B8BCFD4B-BF38-E841-868E-C9F3BBC7265C}"/>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DB688DCC-68B7-D349-B50E-BEE3CC1D87CA}"/>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2996836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 two column Imag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5400000" cy="2325802"/>
          </a:xfrm>
        </p:spPr>
        <p:txBody>
          <a:bodyPr/>
          <a:lstStyle>
            <a:lvl1pPr>
              <a:defRPr sz="3600" b="0"/>
            </a:lvl1pPr>
          </a:lstStyle>
          <a:p>
            <a:pPr lvl="0"/>
            <a:r>
              <a:rPr lang="en-GB" dirty="0"/>
              <a:t>Heading</a:t>
            </a:r>
          </a:p>
        </p:txBody>
      </p:sp>
      <p:sp>
        <p:nvSpPr>
          <p:cNvPr id="11" name="Text" descr="Text">
            <a:extLst>
              <a:ext uri="{FF2B5EF4-FFF2-40B4-BE49-F238E27FC236}">
                <a16:creationId xmlns:a16="http://schemas.microsoft.com/office/drawing/2014/main" id="{96CC15FA-5D3D-604E-8882-80A2838906CB}"/>
              </a:ext>
            </a:extLst>
          </p:cNvPr>
          <p:cNvSpPr>
            <a:spLocks noGrp="1"/>
          </p:cNvSpPr>
          <p:nvPr>
            <p:ph type="body" sz="quarter" idx="13"/>
          </p:nvPr>
        </p:nvSpPr>
        <p:spPr>
          <a:xfrm>
            <a:off x="360000" y="3618500"/>
            <a:ext cx="5399088" cy="2617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a:lvl1pPr>
          </a:lstStyle>
          <a:p>
            <a:pPr lvl="0"/>
            <a:r>
              <a:rPr lang="en-US"/>
              <a:t>Edit Master text styles</a:t>
            </a:r>
          </a:p>
        </p:txBody>
      </p:sp>
      <p:sp>
        <p:nvSpPr>
          <p:cNvPr id="7" name="Picture" descr="Image">
            <a:extLst>
              <a:ext uri="{FF2B5EF4-FFF2-40B4-BE49-F238E27FC236}">
                <a16:creationId xmlns:a16="http://schemas.microsoft.com/office/drawing/2014/main" id="{C443FA27-F0DB-1840-998D-206100BED38F}"/>
              </a:ext>
            </a:extLst>
          </p:cNvPr>
          <p:cNvSpPr>
            <a:spLocks noGrp="1"/>
          </p:cNvSpPr>
          <p:nvPr>
            <p:ph type="pic" sz="quarter" idx="18" hasCustomPrompt="1"/>
          </p:nvPr>
        </p:nvSpPr>
        <p:spPr>
          <a:xfrm>
            <a:off x="5940000" y="900000"/>
            <a:ext cx="5400000" cy="5344683"/>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274221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 three column image">
    <p:spTree>
      <p:nvGrpSpPr>
        <p:cNvPr id="1" name=""/>
        <p:cNvGrpSpPr/>
        <p:nvPr/>
      </p:nvGrpSpPr>
      <p:grpSpPr>
        <a:xfrm>
          <a:off x="0" y="0"/>
          <a:ext cx="0" cy="0"/>
          <a:chOff x="0" y="0"/>
          <a:chExt cx="0" cy="0"/>
        </a:xfrm>
      </p:grpSpPr>
      <p:sp>
        <p:nvSpPr>
          <p:cNvPr id="12" name="Picture" descr="Image">
            <a:extLst>
              <a:ext uri="{FF2B5EF4-FFF2-40B4-BE49-F238E27FC236}">
                <a16:creationId xmlns:a16="http://schemas.microsoft.com/office/drawing/2014/main" id="{935F83AB-29A1-EF49-B6EC-5214A87545D5}"/>
              </a:ext>
            </a:extLst>
          </p:cNvPr>
          <p:cNvSpPr>
            <a:spLocks noGrp="1"/>
          </p:cNvSpPr>
          <p:nvPr>
            <p:ph type="pic" sz="quarter" idx="16" hasCustomPrompt="1"/>
          </p:nvPr>
        </p:nvSpPr>
        <p:spPr>
          <a:xfrm>
            <a:off x="360000" y="900000"/>
            <a:ext cx="3420000" cy="2880000"/>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8" name="Text" descr="Text">
            <a:extLst>
              <a:ext uri="{FF2B5EF4-FFF2-40B4-BE49-F238E27FC236}">
                <a16:creationId xmlns:a16="http://schemas.microsoft.com/office/drawing/2014/main" id="{83D66963-CB2B-4B4F-BCF3-CFD7FD192F0F}"/>
              </a:ext>
            </a:extLst>
          </p:cNvPr>
          <p:cNvSpPr>
            <a:spLocks noGrp="1"/>
          </p:cNvSpPr>
          <p:nvPr>
            <p:ph type="body" sz="quarter" idx="13"/>
          </p:nvPr>
        </p:nvSpPr>
        <p:spPr>
          <a:xfrm>
            <a:off x="360000" y="4017600"/>
            <a:ext cx="3420000" cy="2304000"/>
          </a:xfrm>
        </p:spPr>
        <p:txBody>
          <a:bodyPr/>
          <a:lstStyle>
            <a:lvl1pPr marL="180975" indent="-169863">
              <a:tabLst/>
              <a:defRPr sz="1800"/>
            </a:lvl1pPr>
          </a:lstStyle>
          <a:p>
            <a:pPr lvl="0"/>
            <a:r>
              <a:rPr lang="en-US"/>
              <a:t>Edit Master text styles</a:t>
            </a:r>
          </a:p>
        </p:txBody>
      </p:sp>
      <p:sp>
        <p:nvSpPr>
          <p:cNvPr id="13" name="Picture" descr="Image">
            <a:extLst>
              <a:ext uri="{FF2B5EF4-FFF2-40B4-BE49-F238E27FC236}">
                <a16:creationId xmlns:a16="http://schemas.microsoft.com/office/drawing/2014/main" id="{E95E3DE4-2C02-DF4D-871A-130A912A3EB7}"/>
              </a:ext>
            </a:extLst>
          </p:cNvPr>
          <p:cNvSpPr>
            <a:spLocks noGrp="1"/>
          </p:cNvSpPr>
          <p:nvPr>
            <p:ph type="pic" sz="quarter" idx="17" hasCustomPrompt="1"/>
          </p:nvPr>
        </p:nvSpPr>
        <p:spPr>
          <a:xfrm>
            <a:off x="4295800" y="900000"/>
            <a:ext cx="3420000" cy="2880000"/>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10" name="Text" descr="Text">
            <a:extLst>
              <a:ext uri="{FF2B5EF4-FFF2-40B4-BE49-F238E27FC236}">
                <a16:creationId xmlns:a16="http://schemas.microsoft.com/office/drawing/2014/main" id="{F7085F07-56B0-4443-841E-8375628232BD}"/>
              </a:ext>
            </a:extLst>
          </p:cNvPr>
          <p:cNvSpPr>
            <a:spLocks noGrp="1"/>
          </p:cNvSpPr>
          <p:nvPr>
            <p:ph type="body" sz="quarter" idx="14"/>
          </p:nvPr>
        </p:nvSpPr>
        <p:spPr>
          <a:xfrm>
            <a:off x="4320000" y="4017600"/>
            <a:ext cx="3420000" cy="2304000"/>
          </a:xfrm>
        </p:spPr>
        <p:txBody>
          <a:bodyPr/>
          <a:lstStyle>
            <a:lvl1pPr marL="180975" indent="-169863">
              <a:tabLst/>
              <a:defRPr sz="1800"/>
            </a:lvl1pPr>
          </a:lstStyle>
          <a:p>
            <a:pPr lvl="0"/>
            <a:r>
              <a:rPr lang="en-US"/>
              <a:t>Edit Master text styles</a:t>
            </a:r>
          </a:p>
        </p:txBody>
      </p:sp>
      <p:sp>
        <p:nvSpPr>
          <p:cNvPr id="15" name="Picture" descr="Image">
            <a:extLst>
              <a:ext uri="{FF2B5EF4-FFF2-40B4-BE49-F238E27FC236}">
                <a16:creationId xmlns:a16="http://schemas.microsoft.com/office/drawing/2014/main" id="{08A0AD7D-724B-E44B-89BE-D93B46E6BC83}"/>
              </a:ext>
            </a:extLst>
          </p:cNvPr>
          <p:cNvSpPr>
            <a:spLocks noGrp="1"/>
          </p:cNvSpPr>
          <p:nvPr>
            <p:ph type="pic" sz="quarter" idx="18" hasCustomPrompt="1"/>
          </p:nvPr>
        </p:nvSpPr>
        <p:spPr>
          <a:xfrm>
            <a:off x="8256240" y="900000"/>
            <a:ext cx="3420000" cy="2880000"/>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11" name="Text" descr="Text">
            <a:extLst>
              <a:ext uri="{FF2B5EF4-FFF2-40B4-BE49-F238E27FC236}">
                <a16:creationId xmlns:a16="http://schemas.microsoft.com/office/drawing/2014/main" id="{BB07EA65-C349-F04B-BF09-CC2483489C50}"/>
              </a:ext>
            </a:extLst>
          </p:cNvPr>
          <p:cNvSpPr>
            <a:spLocks noGrp="1"/>
          </p:cNvSpPr>
          <p:nvPr>
            <p:ph type="body" sz="quarter" idx="15"/>
          </p:nvPr>
        </p:nvSpPr>
        <p:spPr>
          <a:xfrm>
            <a:off x="8280218" y="4017600"/>
            <a:ext cx="3420000" cy="2304000"/>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1490858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CL Table">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11" name="Table" descr="Text / Table">
            <a:extLst>
              <a:ext uri="{FF2B5EF4-FFF2-40B4-BE49-F238E27FC236}">
                <a16:creationId xmlns:a16="http://schemas.microsoft.com/office/drawing/2014/main" id="{4DEFD8C9-6C2B-9C49-9F6F-5A35A2B747AF}"/>
              </a:ext>
            </a:extLst>
          </p:cNvPr>
          <p:cNvSpPr>
            <a:spLocks noGrp="1"/>
          </p:cNvSpPr>
          <p:nvPr>
            <p:ph type="tbl" sz="quarter" idx="14" hasCustomPrompt="1"/>
          </p:nvPr>
        </p:nvSpPr>
        <p:spPr>
          <a:xfrm>
            <a:off x="360363" y="2286001"/>
            <a:ext cx="11553825" cy="4073524"/>
          </a:xfrm>
        </p:spPr>
        <p:txBody>
          <a:bodyPr/>
          <a:lstStyle/>
          <a:p>
            <a:r>
              <a:rPr lang="en-GB" dirty="0"/>
              <a:t>Click to add table</a:t>
            </a:r>
            <a:endParaRPr lang="en-US" dirty="0"/>
          </a:p>
        </p:txBody>
      </p:sp>
      <p:sp>
        <p:nvSpPr>
          <p:cNvPr id="8" name="Text">
            <a:extLst>
              <a:ext uri="{FF2B5EF4-FFF2-40B4-BE49-F238E27FC236}">
                <a16:creationId xmlns:a16="http://schemas.microsoft.com/office/drawing/2014/main" id="{D31E44D0-02C4-914B-B5F4-F5B0F5862CBB}"/>
              </a:ext>
            </a:extLst>
          </p:cNvPr>
          <p:cNvSpPr>
            <a:spLocks noGrp="1"/>
          </p:cNvSpPr>
          <p:nvPr>
            <p:ph type="body" sz="quarter" idx="15"/>
          </p:nvPr>
        </p:nvSpPr>
        <p:spPr>
          <a:xfrm>
            <a:off x="9366454" y="2414430"/>
            <a:ext cx="2557322" cy="2623913"/>
          </a:xfrm>
        </p:spPr>
        <p:txBody>
          <a:bodyPr/>
          <a:lstStyle>
            <a:lvl1pPr marL="180975" indent="-169863">
              <a:tabLst/>
              <a:defRPr sz="1800"/>
            </a:lvl1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3869063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UCL Table 2">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7" name="Table" descr="Text / Table">
            <a:extLst>
              <a:ext uri="{FF2B5EF4-FFF2-40B4-BE49-F238E27FC236}">
                <a16:creationId xmlns:a16="http://schemas.microsoft.com/office/drawing/2014/main" id="{01422A73-1E05-8B44-93EA-70AD3FCEEC9E}"/>
              </a:ext>
            </a:extLst>
          </p:cNvPr>
          <p:cNvSpPr>
            <a:spLocks noGrp="1"/>
          </p:cNvSpPr>
          <p:nvPr>
            <p:ph type="tbl" sz="quarter" idx="14" hasCustomPrompt="1"/>
          </p:nvPr>
        </p:nvSpPr>
        <p:spPr>
          <a:xfrm>
            <a:off x="360363" y="2286001"/>
            <a:ext cx="11553825" cy="4073524"/>
          </a:xfrm>
        </p:spPr>
        <p:txBody>
          <a:bodyPr/>
          <a:lstStyle/>
          <a:p>
            <a:r>
              <a:rPr lang="en-GB" dirty="0"/>
              <a:t>Click to add table</a:t>
            </a:r>
            <a:endParaRPr lang="en-US" dirty="0"/>
          </a:p>
        </p:txBody>
      </p:sp>
      <p:sp>
        <p:nvSpPr>
          <p:cNvPr id="9" name="Text">
            <a:extLst>
              <a:ext uri="{FF2B5EF4-FFF2-40B4-BE49-F238E27FC236}">
                <a16:creationId xmlns:a16="http://schemas.microsoft.com/office/drawing/2014/main" id="{AD015BAE-CDFB-0848-8398-8E01CAEBAAEC}"/>
              </a:ext>
            </a:extLst>
          </p:cNvPr>
          <p:cNvSpPr>
            <a:spLocks noGrp="1"/>
          </p:cNvSpPr>
          <p:nvPr>
            <p:ph type="body" sz="quarter" idx="13"/>
          </p:nvPr>
        </p:nvSpPr>
        <p:spPr>
          <a:xfrm>
            <a:off x="360000" y="3451091"/>
            <a:ext cx="2610000" cy="2894291"/>
          </a:xfrm>
          <a:noFill/>
        </p:spPr>
        <p:txBody>
          <a:bodyPr lIns="0" tIns="0" rIns="0" bIns="0"/>
          <a:lstStyle>
            <a:lvl1pPr>
              <a:defRPr sz="1800"/>
            </a:lvl1pPr>
            <a:lvl2pPr>
              <a:buFontTx/>
              <a:buNone/>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422470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CL Contact 2 column ">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GB" dirty="0"/>
              <a:t>Useful links &amp; contact details</a:t>
            </a:r>
            <a:endParaRPr lang="en-US" dirty="0"/>
          </a:p>
        </p:txBody>
      </p:sp>
      <p:sp>
        <p:nvSpPr>
          <p:cNvPr id="21" name="Text" descr="Text">
            <a:extLst>
              <a:ext uri="{FF2B5EF4-FFF2-40B4-BE49-F238E27FC236}">
                <a16:creationId xmlns:a16="http://schemas.microsoft.com/office/drawing/2014/main" id="{82579D70-1A08-DC42-8CE8-ACA8360A7F42}"/>
              </a:ext>
            </a:extLst>
          </p:cNvPr>
          <p:cNvSpPr>
            <a:spLocks noGrp="1"/>
          </p:cNvSpPr>
          <p:nvPr>
            <p:ph type="body" sz="quarter" idx="13"/>
          </p:nvPr>
        </p:nvSpPr>
        <p:spPr>
          <a:xfrm>
            <a:off x="360000" y="2412000"/>
            <a:ext cx="5399088" cy="3600000"/>
          </a:xfrm>
        </p:spPr>
        <p:txBody>
          <a:bodyPr/>
          <a:lstStyle>
            <a:lvl1pPr marL="180975" indent="-169863">
              <a:tabLst/>
              <a:defRPr sz="2400">
                <a:latin typeface="+mn-lt"/>
              </a:defRPr>
            </a:lvl1pPr>
          </a:lstStyle>
          <a:p>
            <a:pPr lvl="0"/>
            <a:r>
              <a:rPr lang="en-US"/>
              <a:t>Edit Master text styles</a:t>
            </a:r>
          </a:p>
        </p:txBody>
      </p:sp>
      <p:sp>
        <p:nvSpPr>
          <p:cNvPr id="22" name="Text" descr="Text">
            <a:extLst>
              <a:ext uri="{FF2B5EF4-FFF2-40B4-BE49-F238E27FC236}">
                <a16:creationId xmlns:a16="http://schemas.microsoft.com/office/drawing/2014/main" id="{82B359B7-CB0C-544C-88EE-891FC732EECE}"/>
              </a:ext>
            </a:extLst>
          </p:cNvPr>
          <p:cNvSpPr>
            <a:spLocks noGrp="1"/>
          </p:cNvSpPr>
          <p:nvPr>
            <p:ph type="body" sz="quarter" idx="14"/>
          </p:nvPr>
        </p:nvSpPr>
        <p:spPr>
          <a:xfrm>
            <a:off x="5940000" y="2412000"/>
            <a:ext cx="5399088" cy="3600000"/>
          </a:xfrm>
        </p:spPr>
        <p:txBody>
          <a:bodyPr/>
          <a:lstStyle>
            <a:lvl1pPr marL="180975" indent="-169863">
              <a:tabLst/>
              <a:defRPr sz="2400">
                <a:latin typeface="+mn-lt"/>
              </a:defRPr>
            </a:lvl1pPr>
          </a:lstStyle>
          <a:p>
            <a:pPr lvl="0"/>
            <a:r>
              <a:rPr lang="en-US" sz="2400">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3521331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CL Title slide 3">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E0FC6D2-4499-5C4C-8C93-C7590708B796}"/>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descr="Image">
            <a:extLst>
              <a:ext uri="{FF2B5EF4-FFF2-40B4-BE49-F238E27FC236}">
                <a16:creationId xmlns:a16="http://schemas.microsoft.com/office/drawing/2014/main" id="{D7C34FC0-F8B1-D041-9578-733D7F3C687D}"/>
              </a:ext>
            </a:extLst>
          </p:cNvPr>
          <p:cNvSpPr>
            <a:spLocks noGrp="1"/>
          </p:cNvSpPr>
          <p:nvPr>
            <p:ph type="pic" sz="quarter" idx="12" hasCustomPrompt="1"/>
          </p:nvPr>
        </p:nvSpPr>
        <p:spPr>
          <a:xfrm>
            <a:off x="0" y="1440000"/>
            <a:ext cx="12192000" cy="5421086"/>
          </a:xfrm>
          <a:ln>
            <a:noFill/>
          </a:ln>
        </p:spPr>
        <p:txBody>
          <a:bodyPr anchor="b" anchorCtr="0"/>
          <a:lstStyle>
            <a:lvl1pPr marL="11112" indent="0" algn="ctr">
              <a:buNone/>
              <a:defRPr sz="2400"/>
            </a:lvl1pPr>
          </a:lstStyle>
          <a:p>
            <a:r>
              <a:rPr lang="en-GB" dirty="0"/>
              <a:t>Click to add picture</a:t>
            </a:r>
            <a:br>
              <a:rPr lang="en-GB" dirty="0"/>
            </a:br>
            <a:endParaRPr lang="en-GB" dirty="0"/>
          </a:p>
          <a:p>
            <a:endParaRPr lang="en-US" dirty="0"/>
          </a:p>
          <a:p>
            <a:endParaRPr lang="en-US" dirty="0"/>
          </a:p>
          <a:p>
            <a:endParaRPr lang="en-US" dirty="0"/>
          </a:p>
        </p:txBody>
      </p:sp>
      <p:sp>
        <p:nvSpPr>
          <p:cNvPr id="10" name="Main Headline" descr="Headline">
            <a:extLst>
              <a:ext uri="{FF2B5EF4-FFF2-40B4-BE49-F238E27FC236}">
                <a16:creationId xmlns:a16="http://schemas.microsoft.com/office/drawing/2014/main" id="{5F848594-69CD-DA4E-BB25-23F671A7C1BC}"/>
              </a:ext>
            </a:extLst>
          </p:cNvPr>
          <p:cNvSpPr>
            <a:spLocks noGrp="1"/>
          </p:cNvSpPr>
          <p:nvPr>
            <p:ph type="title" hasCustomPrompt="1"/>
          </p:nvPr>
        </p:nvSpPr>
        <p:spPr>
          <a:xfrm>
            <a:off x="0" y="1549105"/>
            <a:ext cx="7560000" cy="2340000"/>
          </a:xfrm>
          <a:solidFill>
            <a:srgbClr val="FFFFFF"/>
          </a:solidFill>
        </p:spPr>
        <p:txBody>
          <a:bodyPr lIns="360000" tIns="180000"/>
          <a:lstStyle>
            <a:lvl1pPr>
              <a:defRPr baseline="0">
                <a:solidFill>
                  <a:srgbClr val="000000"/>
                </a:solidFill>
              </a:defRPr>
            </a:lvl1pPr>
          </a:lstStyle>
          <a:p>
            <a:r>
              <a:rPr lang="en-US" dirty="0"/>
              <a:t>Main headline,</a:t>
            </a:r>
            <a:br>
              <a:rPr lang="en-US" dirty="0"/>
            </a:br>
            <a:r>
              <a:rPr lang="en-US" dirty="0"/>
              <a:t>Arial 44pt bold</a:t>
            </a:r>
          </a:p>
        </p:txBody>
      </p:sp>
      <p:sp>
        <p:nvSpPr>
          <p:cNvPr id="5" name="Sub Heading" descr="Sub heading">
            <a:extLst>
              <a:ext uri="{FF2B5EF4-FFF2-40B4-BE49-F238E27FC236}">
                <a16:creationId xmlns:a16="http://schemas.microsoft.com/office/drawing/2014/main" id="{D5AB2EC5-97D3-8D44-BB0B-9125E87D1F9D}"/>
              </a:ext>
            </a:extLst>
          </p:cNvPr>
          <p:cNvSpPr>
            <a:spLocks noGrp="1"/>
          </p:cNvSpPr>
          <p:nvPr>
            <p:ph type="body" sz="quarter" idx="11"/>
          </p:nvPr>
        </p:nvSpPr>
        <p:spPr>
          <a:xfrm>
            <a:off x="359999" y="3239999"/>
            <a:ext cx="6840000" cy="651777"/>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aseline="0">
                <a:solidFill>
                  <a:schemeClr val="tx1"/>
                </a:solidFill>
                <a:latin typeface="Arial" panose="020B0604020202020204" pitchFamily="34" charset="0"/>
                <a:cs typeface="Arial" panose="020B0604020202020204" pitchFamily="34" charset="0"/>
              </a:rPr>
              <a:t>Edit Master text styles</a:t>
            </a:r>
          </a:p>
        </p:txBody>
      </p:sp>
      <p:pic>
        <p:nvPicPr>
          <p:cNvPr id="3" name="UCL Branding">
            <a:extLst>
              <a:ext uri="{FF2B5EF4-FFF2-40B4-BE49-F238E27FC236}">
                <a16:creationId xmlns:a16="http://schemas.microsoft.com/office/drawing/2014/main" id="{57A2C87C-2FFC-9F8E-AFDD-3AB24EB8C48E}"/>
              </a:ext>
            </a:extLst>
          </p:cNvPr>
          <p:cNvPicPr>
            <a:picLocks noChangeAspect="1"/>
          </p:cNvPicPr>
          <p:nvPr userDrawn="1"/>
        </p:nvPicPr>
        <p:blipFill>
          <a:blip r:embed="rId2"/>
          <a:srcRect/>
          <a:stretch/>
        </p:blipFill>
        <p:spPr>
          <a:xfrm>
            <a:off x="1" y="-558"/>
            <a:ext cx="12192000" cy="1342238"/>
          </a:xfrm>
          <a:prstGeom prst="rect">
            <a:avLst/>
          </a:prstGeom>
        </p:spPr>
      </p:pic>
      <p:sp>
        <p:nvSpPr>
          <p:cNvPr id="4" name="Faculty, Department title">
            <a:extLst>
              <a:ext uri="{FF2B5EF4-FFF2-40B4-BE49-F238E27FC236}">
                <a16:creationId xmlns:a16="http://schemas.microsoft.com/office/drawing/2014/main" id="{0F2D6C5C-2585-DF99-E096-515495DC8348}"/>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dirty="0"/>
              <a:t>Faculty, Department</a:t>
            </a:r>
          </a:p>
          <a:p>
            <a:pPr lvl="0"/>
            <a:endParaRPr lang="en-GB" dirty="0"/>
          </a:p>
          <a:p>
            <a:pPr lvl="0"/>
            <a:endParaRPr lang="en-GB" dirty="0"/>
          </a:p>
        </p:txBody>
      </p:sp>
    </p:spTree>
    <p:extLst>
      <p:ext uri="{BB962C8B-B14F-4D97-AF65-F5344CB8AC3E}">
        <p14:creationId xmlns:p14="http://schemas.microsoft.com/office/powerpoint/2010/main" val="252369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CL Title slide 2 - single line headline">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8FD8CE85-9178-344E-BC9E-19B545ECA60C}"/>
              </a:ext>
            </a:extLst>
          </p:cNvPr>
          <p:cNvSpPr/>
          <p:nvPr userDrawn="1"/>
        </p:nvSpPr>
        <p:spPr>
          <a:xfrm>
            <a:off x="0" y="-1"/>
            <a:ext cx="12192000" cy="252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ain Headline" descr="Headline">
            <a:extLst>
              <a:ext uri="{FF2B5EF4-FFF2-40B4-BE49-F238E27FC236}">
                <a16:creationId xmlns:a16="http://schemas.microsoft.com/office/drawing/2014/main" id="{14916FEE-2CA1-274A-AB9A-27AE550ED61F}"/>
              </a:ext>
            </a:extLst>
          </p:cNvPr>
          <p:cNvSpPr>
            <a:spLocks noGrp="1" noChangeArrowheads="1"/>
          </p:cNvSpPr>
          <p:nvPr>
            <p:ph type="title" hasCustomPrompt="1"/>
          </p:nvPr>
        </p:nvSpPr>
        <p:spPr bwMode="auto">
          <a:xfrm>
            <a:off x="360000" y="1620000"/>
            <a:ext cx="10800690" cy="81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dirty="0"/>
              <a:t>Main headline, Arial 44pt bold</a:t>
            </a:r>
            <a:br>
              <a:rPr lang="en-US" dirty="0"/>
            </a:br>
            <a:endParaRPr lang="en-US" altLang="en-US" dirty="0"/>
          </a:p>
        </p:txBody>
      </p:sp>
      <p:sp>
        <p:nvSpPr>
          <p:cNvPr id="11" name="Picture " descr="Image">
            <a:extLst>
              <a:ext uri="{FF2B5EF4-FFF2-40B4-BE49-F238E27FC236}">
                <a16:creationId xmlns:a16="http://schemas.microsoft.com/office/drawing/2014/main" id="{7AAB61C2-2ECC-1549-9211-9297F9B818DB}"/>
              </a:ext>
            </a:extLst>
          </p:cNvPr>
          <p:cNvSpPr>
            <a:spLocks noGrp="1"/>
          </p:cNvSpPr>
          <p:nvPr>
            <p:ph type="pic" sz="quarter" idx="12" hasCustomPrompt="1"/>
          </p:nvPr>
        </p:nvSpPr>
        <p:spPr>
          <a:xfrm>
            <a:off x="0" y="2505456"/>
            <a:ext cx="12192000" cy="4352544"/>
          </a:xfrm>
          <a:ln>
            <a:noFill/>
          </a:ln>
        </p:spPr>
        <p:txBody>
          <a:bodyPr anchor="b" anchorCtr="0"/>
          <a:lstStyle>
            <a:lvl1pPr marL="11112" indent="0" algn="ctr">
              <a:buNone/>
              <a:defRPr sz="2400"/>
            </a:lvl1pPr>
          </a:lstStyle>
          <a:p>
            <a:r>
              <a:rPr lang="en-GB" dirty="0"/>
              <a:t>Click to add picture</a:t>
            </a:r>
            <a:br>
              <a:rPr lang="en-GB" dirty="0"/>
            </a:br>
            <a:endParaRPr lang="en-GB" dirty="0"/>
          </a:p>
          <a:p>
            <a:endParaRPr lang="en-US" dirty="0"/>
          </a:p>
          <a:p>
            <a:endParaRPr lang="en-US" dirty="0"/>
          </a:p>
          <a:p>
            <a:endParaRPr lang="en-US" dirty="0"/>
          </a:p>
        </p:txBody>
      </p:sp>
      <p:pic>
        <p:nvPicPr>
          <p:cNvPr id="4" name="UCL Branding">
            <a:extLst>
              <a:ext uri="{FF2B5EF4-FFF2-40B4-BE49-F238E27FC236}">
                <a16:creationId xmlns:a16="http://schemas.microsoft.com/office/drawing/2014/main" id="{8A7CEB5A-7593-CDB7-35C5-4A659788EB46}"/>
              </a:ext>
            </a:extLst>
          </p:cNvPr>
          <p:cNvPicPr>
            <a:picLocks noChangeAspect="1"/>
          </p:cNvPicPr>
          <p:nvPr userDrawn="1"/>
        </p:nvPicPr>
        <p:blipFill>
          <a:blip r:embed="rId2"/>
          <a:srcRect/>
          <a:stretch/>
        </p:blipFill>
        <p:spPr>
          <a:xfrm>
            <a:off x="1" y="-558"/>
            <a:ext cx="12192000" cy="1342238"/>
          </a:xfrm>
          <a:prstGeom prst="rect">
            <a:avLst/>
          </a:prstGeom>
        </p:spPr>
      </p:pic>
      <p:sp>
        <p:nvSpPr>
          <p:cNvPr id="5" name="Faculty, Department title">
            <a:extLst>
              <a:ext uri="{FF2B5EF4-FFF2-40B4-BE49-F238E27FC236}">
                <a16:creationId xmlns:a16="http://schemas.microsoft.com/office/drawing/2014/main" id="{B2600646-8A91-AC41-E7BD-C71E20B0DF26}"/>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dirty="0"/>
              <a:t>Faculty, Department</a:t>
            </a:r>
          </a:p>
          <a:p>
            <a:pPr lvl="0"/>
            <a:endParaRPr lang="en-GB" dirty="0"/>
          </a:p>
          <a:p>
            <a:pPr lvl="0"/>
            <a:endParaRPr lang="en-GB" dirty="0"/>
          </a:p>
        </p:txBody>
      </p:sp>
    </p:spTree>
    <p:extLst>
      <p:ext uri="{BB962C8B-B14F-4D97-AF65-F5344CB8AC3E}">
        <p14:creationId xmlns:p14="http://schemas.microsoft.com/office/powerpoint/2010/main" val="3232697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CL Title - Double line - no imag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271759B8-0ABB-3643-884B-0A918443C549}"/>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a:off x="0" y="1440000"/>
            <a:ext cx="12192000" cy="1679261"/>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in Headline" descr="Headline">
            <a:extLst>
              <a:ext uri="{FF2B5EF4-FFF2-40B4-BE49-F238E27FC236}">
                <a16:creationId xmlns:a16="http://schemas.microsoft.com/office/drawing/2014/main" id="{0AFC6B55-24BD-7545-82A9-DD37164DF15B}"/>
              </a:ext>
            </a:extLst>
          </p:cNvPr>
          <p:cNvSpPr>
            <a:spLocks noGrp="1" noChangeArrowheads="1"/>
          </p:cNvSpPr>
          <p:nvPr>
            <p:ph type="title" hasCustomPrompt="1"/>
          </p:nvPr>
        </p:nvSpPr>
        <p:spPr bwMode="auto">
          <a:xfrm>
            <a:off x="360000" y="1620000"/>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solidFill>
                  <a:schemeClr val="bg1"/>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dirty="0"/>
              <a:t>Main headline, Arial 44pt bold</a:t>
            </a:r>
            <a:br>
              <a:rPr lang="en-US" dirty="0"/>
            </a:br>
            <a:endParaRPr lang="en-US" altLang="en-US" dirty="0"/>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342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lvl1pPr>
          </a:lstStyle>
          <a:p>
            <a:pPr lvl="0"/>
            <a:r>
              <a:rPr lang="en-US"/>
              <a:t>Edit Master text styles</a:t>
            </a:r>
          </a:p>
        </p:txBody>
      </p:sp>
      <p:pic>
        <p:nvPicPr>
          <p:cNvPr id="4" name="UCL Branding">
            <a:extLst>
              <a:ext uri="{FF2B5EF4-FFF2-40B4-BE49-F238E27FC236}">
                <a16:creationId xmlns:a16="http://schemas.microsoft.com/office/drawing/2014/main" id="{85E6DB08-1174-379D-8B05-9D7DC46BE258}"/>
              </a:ext>
            </a:extLst>
          </p:cNvPr>
          <p:cNvPicPr>
            <a:picLocks noChangeAspect="1"/>
          </p:cNvPicPr>
          <p:nvPr userDrawn="1"/>
        </p:nvPicPr>
        <p:blipFill>
          <a:blip r:embed="rId2"/>
          <a:srcRect/>
          <a:stretch/>
        </p:blipFill>
        <p:spPr>
          <a:xfrm>
            <a:off x="1" y="-558"/>
            <a:ext cx="12192000" cy="1342238"/>
          </a:xfrm>
          <a:prstGeom prst="rect">
            <a:avLst/>
          </a:prstGeom>
        </p:spPr>
      </p:pic>
      <p:sp>
        <p:nvSpPr>
          <p:cNvPr id="5" name="Faculty, Department title">
            <a:extLst>
              <a:ext uri="{FF2B5EF4-FFF2-40B4-BE49-F238E27FC236}">
                <a16:creationId xmlns:a16="http://schemas.microsoft.com/office/drawing/2014/main" id="{9FBE044D-8DAD-96FB-F082-EA1034F16487}"/>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dirty="0"/>
              <a:t>Faculty, Department</a:t>
            </a:r>
          </a:p>
          <a:p>
            <a:pPr lvl="0"/>
            <a:endParaRPr lang="en-GB" dirty="0"/>
          </a:p>
          <a:p>
            <a:pPr lvl="0"/>
            <a:endParaRPr lang="en-GB" dirty="0"/>
          </a:p>
        </p:txBody>
      </p:sp>
    </p:spTree>
    <p:extLst>
      <p:ext uri="{BB962C8B-B14F-4D97-AF65-F5344CB8AC3E}">
        <p14:creationId xmlns:p14="http://schemas.microsoft.com/office/powerpoint/2010/main" val="132625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CL Title  - Double line - half image">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59606069-DCB2-E341-97E0-98600856E2E5}"/>
              </a:ext>
            </a:extLst>
          </p:cNvPr>
          <p:cNvSpPr/>
          <p:nvPr userDrawn="1"/>
        </p:nvSpPr>
        <p:spPr>
          <a:xfrm>
            <a:off x="0" y="0"/>
            <a:ext cx="12192000" cy="14250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descr="Image">
            <a:extLst>
              <a:ext uri="{FF2B5EF4-FFF2-40B4-BE49-F238E27FC236}">
                <a16:creationId xmlns:a16="http://schemas.microsoft.com/office/drawing/2014/main" id="{A724F846-9E16-0743-9A5C-ED2946248F5A}"/>
              </a:ext>
            </a:extLst>
          </p:cNvPr>
          <p:cNvSpPr>
            <a:spLocks noGrp="1"/>
          </p:cNvSpPr>
          <p:nvPr>
            <p:ph type="pic" sz="quarter" idx="12" hasCustomPrompt="1"/>
          </p:nvPr>
        </p:nvSpPr>
        <p:spPr>
          <a:xfrm>
            <a:off x="0" y="1436914"/>
            <a:ext cx="12192000" cy="1682804"/>
          </a:xfrm>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2" name="Background">
            <a:extLst>
              <a:ext uri="{FF2B5EF4-FFF2-40B4-BE49-F238E27FC236}">
                <a16:creationId xmlns:a16="http://schemas.microsoft.com/office/drawing/2014/main" id="{8FD8CE85-9178-344E-BC9E-19B545ECA60C}"/>
              </a:ext>
              <a:ext uri="{C183D7F6-B498-43B3-948B-1728B52AA6E4}">
                <adec:decorative xmlns:adec="http://schemas.microsoft.com/office/drawing/2017/decorative" val="1"/>
              </a:ext>
            </a:extLst>
          </p:cNvPr>
          <p:cNvSpPr/>
          <p:nvPr/>
        </p:nvSpPr>
        <p:spPr>
          <a:xfrm flipV="1">
            <a:off x="24000" y="3122579"/>
            <a:ext cx="12192000" cy="3735421"/>
          </a:xfrm>
          <a:prstGeom prst="rect">
            <a:avLst/>
          </a:prstGeom>
          <a:solidFill>
            <a:srgbClr val="AC1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ain Headline" descr="Headline">
            <a:extLst>
              <a:ext uri="{FF2B5EF4-FFF2-40B4-BE49-F238E27FC236}">
                <a16:creationId xmlns:a16="http://schemas.microsoft.com/office/drawing/2014/main" id="{F393605F-7BBC-284E-8DAE-0B5B84113824}"/>
              </a:ext>
            </a:extLst>
          </p:cNvPr>
          <p:cNvSpPr>
            <a:spLocks noGrp="1" noChangeArrowheads="1"/>
          </p:cNvSpPr>
          <p:nvPr>
            <p:ph type="title" hasCustomPrompt="1"/>
          </p:nvPr>
        </p:nvSpPr>
        <p:spPr bwMode="auto">
          <a:xfrm>
            <a:off x="360000" y="347047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90000"/>
              </a:lnSpc>
              <a:spcBef>
                <a:spcPct val="0"/>
              </a:spcBef>
              <a:spcAft>
                <a:spcPct val="0"/>
              </a:spcAft>
              <a:buClrTx/>
              <a:buSzTx/>
              <a:buFontTx/>
              <a:buNone/>
              <a:tabLst/>
              <a:defRPr>
                <a:solidFill>
                  <a:schemeClr val="bg1"/>
                </a:solidFill>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lang="en-US" dirty="0"/>
              <a:t>Main headline, Arial 44pt bold</a:t>
            </a:r>
            <a:br>
              <a:rPr lang="en-US" dirty="0"/>
            </a:br>
            <a:endParaRPr lang="en-US" altLang="en-US" dirty="0"/>
          </a:p>
        </p:txBody>
      </p:sp>
      <p:sp>
        <p:nvSpPr>
          <p:cNvPr id="10" name="Sub Heading" descr="Sub heading">
            <a:extLst>
              <a:ext uri="{FF2B5EF4-FFF2-40B4-BE49-F238E27FC236}">
                <a16:creationId xmlns:a16="http://schemas.microsoft.com/office/drawing/2014/main" id="{790EF792-5BFA-7942-944E-20B5F5BA61DD}"/>
              </a:ext>
            </a:extLst>
          </p:cNvPr>
          <p:cNvSpPr>
            <a:spLocks noGrp="1"/>
          </p:cNvSpPr>
          <p:nvPr>
            <p:ph type="body" sz="quarter" idx="11"/>
          </p:nvPr>
        </p:nvSpPr>
        <p:spPr>
          <a:xfrm>
            <a:off x="359999" y="4950000"/>
            <a:ext cx="9000000" cy="19080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a:solidFill>
                  <a:schemeClr val="bg1"/>
                </a:solidFill>
              </a:defRPr>
            </a:lvl1pPr>
          </a:lstStyle>
          <a:p>
            <a:pPr lvl="0"/>
            <a:r>
              <a:rPr lang="en-US" dirty="0"/>
              <a:t>Edit Master text styles</a:t>
            </a:r>
          </a:p>
        </p:txBody>
      </p:sp>
      <p:pic>
        <p:nvPicPr>
          <p:cNvPr id="4" name="UCL Branding">
            <a:extLst>
              <a:ext uri="{FF2B5EF4-FFF2-40B4-BE49-F238E27FC236}">
                <a16:creationId xmlns:a16="http://schemas.microsoft.com/office/drawing/2014/main" id="{99ADE684-4E50-7746-04FA-1848518A8890}"/>
              </a:ext>
            </a:extLst>
          </p:cNvPr>
          <p:cNvPicPr>
            <a:picLocks noChangeAspect="1"/>
          </p:cNvPicPr>
          <p:nvPr userDrawn="1"/>
        </p:nvPicPr>
        <p:blipFill>
          <a:blip r:embed="rId2"/>
          <a:srcRect/>
          <a:stretch/>
        </p:blipFill>
        <p:spPr>
          <a:xfrm>
            <a:off x="1" y="-558"/>
            <a:ext cx="12192000" cy="1342238"/>
          </a:xfrm>
          <a:prstGeom prst="rect">
            <a:avLst/>
          </a:prstGeom>
        </p:spPr>
      </p:pic>
      <p:sp>
        <p:nvSpPr>
          <p:cNvPr id="5" name="Faculty, Department title">
            <a:extLst>
              <a:ext uri="{FF2B5EF4-FFF2-40B4-BE49-F238E27FC236}">
                <a16:creationId xmlns:a16="http://schemas.microsoft.com/office/drawing/2014/main" id="{0D1C0E5F-D09E-7C4D-E9B9-720911F9C929}"/>
              </a:ext>
            </a:extLst>
          </p:cNvPr>
          <p:cNvSpPr>
            <a:spLocks noGrp="1"/>
          </p:cNvSpPr>
          <p:nvPr>
            <p:ph type="body" sz="quarter" idx="10" hasCustomPrompt="1"/>
          </p:nvPr>
        </p:nvSpPr>
        <p:spPr>
          <a:xfrm>
            <a:off x="360000" y="360000"/>
            <a:ext cx="5760000" cy="720000"/>
          </a:xfrm>
        </p:spPr>
        <p:txBody>
          <a:bodyPr/>
          <a:lstStyle>
            <a:lvl1pPr marL="11112" indent="0">
              <a:buNone/>
              <a:defRPr sz="1400" b="1" i="0" cap="none" baseline="0">
                <a:solidFill>
                  <a:srgbClr val="FFFFFF"/>
                </a:solidFill>
                <a:latin typeface="+mj-lt"/>
              </a:defRPr>
            </a:lvl1pPr>
          </a:lstStyle>
          <a:p>
            <a:pPr lvl="0"/>
            <a:r>
              <a:rPr lang="en-GB" dirty="0"/>
              <a:t>Faculty, Department</a:t>
            </a:r>
          </a:p>
          <a:p>
            <a:pPr lvl="0"/>
            <a:endParaRPr lang="en-GB" dirty="0"/>
          </a:p>
          <a:p>
            <a:pPr lvl="0"/>
            <a:endParaRPr lang="en-GB" dirty="0"/>
          </a:p>
        </p:txBody>
      </p:sp>
    </p:spTree>
    <p:extLst>
      <p:ext uri="{BB962C8B-B14F-4D97-AF65-F5344CB8AC3E}">
        <p14:creationId xmlns:p14="http://schemas.microsoft.com/office/powerpoint/2010/main" val="384227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 section start 1">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rgbClr val="FFFFFF"/>
          </a:solidFill>
        </p:spPr>
        <p:txBody>
          <a:bodyPr lIns="360000" tIns="180000"/>
          <a:lstStyle>
            <a:lvl1pPr>
              <a:defRPr baseline="0">
                <a:solidFill>
                  <a:srgbClr val="000000"/>
                </a:solidFill>
              </a:defRPr>
            </a:lvl1pPr>
          </a:lstStyle>
          <a:p>
            <a:r>
              <a:rPr lang="en-US" dirty="0"/>
              <a:t>Main headline, Arial 44pt bold</a:t>
            </a:r>
          </a:p>
        </p:txBody>
      </p:sp>
      <p:sp>
        <p:nvSpPr>
          <p:cNvPr id="11" name="Sub Heading" descr="Sub heading">
            <a:extLst>
              <a:ext uri="{FF2B5EF4-FFF2-40B4-BE49-F238E27FC236}">
                <a16:creationId xmlns:a16="http://schemas.microsoft.com/office/drawing/2014/main" id="{169F44E5-11A5-074E-ADAE-05ACB4110AED}"/>
              </a:ext>
            </a:extLst>
          </p:cNvPr>
          <p:cNvSpPr>
            <a:spLocks noGrp="1"/>
          </p:cNvSpPr>
          <p:nvPr>
            <p:ph type="body" sz="quarter" idx="15" hasCustomPrompt="1"/>
          </p:nvPr>
        </p:nvSpPr>
        <p:spPr>
          <a:xfrm>
            <a:off x="359228" y="2308225"/>
            <a:ext cx="8719457" cy="1447800"/>
          </a:xfrm>
        </p:spPr>
        <p:txBody>
          <a:bodyPr/>
          <a:lstStyle>
            <a:lvl1pPr marL="11112" indent="0">
              <a:buNone/>
              <a:defRPr>
                <a:solidFill>
                  <a:srgbClr val="000000"/>
                </a:solidFill>
              </a:defRPr>
            </a:lvl1pPr>
          </a:lstStyle>
          <a:p>
            <a:pPr lvl="0"/>
            <a:r>
              <a:rPr lang="en-GB" dirty="0"/>
              <a:t>Large text size, Arial 36 point</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225425" indent="-215900">
              <a:buFont typeface="Arial" panose="020B0604020202020204" pitchFamily="34" charset="0"/>
              <a:buChar char="•"/>
              <a:tabLst/>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180975" marR="0" indent="-18097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1800" baseline="0"/>
            </a:lvl1pPr>
          </a:lstStyle>
          <a:p>
            <a:pPr marL="285750" marR="0" lvl="0" indent="-285750" algn="l" defTabSz="914400" rtl="0" eaLnBrk="1" fontAlgn="base" latinLnBrk="0" hangingPunct="1">
              <a:lnSpc>
                <a:spcPct val="90000"/>
              </a:lnSpc>
              <a:spcBef>
                <a:spcPts val="1000"/>
              </a:spcBef>
              <a:spcAft>
                <a:spcPct val="0"/>
              </a:spcAft>
              <a:buClrTx/>
              <a:buSzTx/>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144991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 section start 2">
    <p:spTree>
      <p:nvGrpSpPr>
        <p:cNvPr id="1" name=""/>
        <p:cNvGrpSpPr/>
        <p:nvPr/>
      </p:nvGrpSpPr>
      <p:grpSpPr>
        <a:xfrm>
          <a:off x="0" y="0"/>
          <a:ext cx="0" cy="0"/>
          <a:chOff x="0" y="0"/>
          <a:chExt cx="0" cy="0"/>
        </a:xfrm>
      </p:grpSpPr>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008000"/>
            <a:ext cx="10080000" cy="2880000"/>
          </a:xfrm>
          <a:solidFill>
            <a:srgbClr val="AC145A"/>
          </a:solidFill>
        </p:spPr>
        <p:txBody>
          <a:bodyPr lIns="360000" tIns="180000"/>
          <a:lstStyle>
            <a:lvl1pPr>
              <a:defRPr baseline="0">
                <a:solidFill>
                  <a:schemeClr val="bg1"/>
                </a:solidFill>
              </a:defRPr>
            </a:lvl1pPr>
          </a:lstStyle>
          <a:p>
            <a:r>
              <a:rPr lang="en-US" dirty="0"/>
              <a:t>Main headline, Arial 44pt bold</a:t>
            </a:r>
          </a:p>
        </p:txBody>
      </p:sp>
      <p:sp>
        <p:nvSpPr>
          <p:cNvPr id="4" name="Sub Heading">
            <a:extLst>
              <a:ext uri="{FF2B5EF4-FFF2-40B4-BE49-F238E27FC236}">
                <a16:creationId xmlns:a16="http://schemas.microsoft.com/office/drawing/2014/main" id="{7EFF5C86-B7E9-E24F-A032-A4DF63C9C46C}"/>
              </a:ext>
            </a:extLst>
          </p:cNvPr>
          <p:cNvSpPr>
            <a:spLocks noGrp="1"/>
          </p:cNvSpPr>
          <p:nvPr>
            <p:ph type="body" sz="quarter" idx="15"/>
          </p:nvPr>
        </p:nvSpPr>
        <p:spPr>
          <a:xfrm>
            <a:off x="359228" y="2308225"/>
            <a:ext cx="8719457" cy="1447800"/>
          </a:xfrm>
        </p:spPr>
        <p:txBody>
          <a:bodyPr/>
          <a:lstStyle>
            <a:lvl1pPr marL="11112" indent="0">
              <a:buNone/>
              <a:defRPr>
                <a:solidFill>
                  <a:srgbClr val="FFFFFF"/>
                </a:solidFill>
              </a:defRPr>
            </a:lvl1pPr>
          </a:lstStyle>
          <a:p>
            <a:pPr lvl="0"/>
            <a:r>
              <a:rPr lang="en-US"/>
              <a:t>Edit Master text styles</a:t>
            </a:r>
          </a:p>
        </p:txBody>
      </p:sp>
      <p:sp>
        <p:nvSpPr>
          <p:cNvPr id="3" name="Text" descr="Main text">
            <a:extLst>
              <a:ext uri="{FF2B5EF4-FFF2-40B4-BE49-F238E27FC236}">
                <a16:creationId xmlns:a16="http://schemas.microsoft.com/office/drawing/2014/main" id="{2EF862B8-1DA8-F84D-B71C-ED32E4C1E65F}"/>
              </a:ext>
            </a:extLst>
          </p:cNvPr>
          <p:cNvSpPr>
            <a:spLocks noGrp="1"/>
          </p:cNvSpPr>
          <p:nvPr>
            <p:ph type="body" sz="quarter" idx="13"/>
          </p:nvPr>
        </p:nvSpPr>
        <p:spPr>
          <a:xfrm>
            <a:off x="360000" y="4176077"/>
            <a:ext cx="5400000" cy="1483200"/>
          </a:xfrm>
        </p:spPr>
        <p:txBody>
          <a:bodyPr/>
          <a:lstStyle>
            <a:lvl1pPr marL="11112" indent="0">
              <a:buNone/>
              <a:defRPr sz="2400"/>
            </a:lvl1pPr>
          </a:lstStyle>
          <a:p>
            <a:pPr lvl="0"/>
            <a:r>
              <a:rPr lang="en-US" sz="2400">
                <a:latin typeface="Arial" panose="020B0604020202020204" pitchFamily="34" charset="0"/>
                <a:cs typeface="Arial" panose="020B0604020202020204" pitchFamily="34" charset="0"/>
              </a:rPr>
              <a:t>Edit Master text styles</a:t>
            </a:r>
          </a:p>
        </p:txBody>
      </p:sp>
      <p:sp>
        <p:nvSpPr>
          <p:cNvPr id="10" name="Text" descr="Main text">
            <a:extLst>
              <a:ext uri="{FF2B5EF4-FFF2-40B4-BE49-F238E27FC236}">
                <a16:creationId xmlns:a16="http://schemas.microsoft.com/office/drawing/2014/main" id="{C2A66C45-730D-F54A-A6B0-8A42E75C38AD}"/>
              </a:ext>
            </a:extLst>
          </p:cNvPr>
          <p:cNvSpPr>
            <a:spLocks noGrp="1"/>
          </p:cNvSpPr>
          <p:nvPr>
            <p:ph type="body" sz="quarter" idx="14"/>
          </p:nvPr>
        </p:nvSpPr>
        <p:spPr>
          <a:xfrm>
            <a:off x="5940000" y="4176077"/>
            <a:ext cx="5400000" cy="14832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baseline="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214197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 section start 2">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F9ECF375-EFC6-8846-9FEE-E3BEC7506D85}"/>
              </a:ext>
            </a:extLst>
          </p:cNvPr>
          <p:cNvSpPr>
            <a:spLocks noGrp="1"/>
          </p:cNvSpPr>
          <p:nvPr>
            <p:ph type="pic" sz="quarter" idx="12" hasCustomPrompt="1"/>
          </p:nvPr>
        </p:nvSpPr>
        <p:spPr>
          <a:xfrm>
            <a:off x="356616" y="900000"/>
            <a:ext cx="7534656" cy="5448518"/>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6" name="Main Headline" descr="Headline">
            <a:extLst>
              <a:ext uri="{FF2B5EF4-FFF2-40B4-BE49-F238E27FC236}">
                <a16:creationId xmlns:a16="http://schemas.microsoft.com/office/drawing/2014/main" id="{F833FB40-EB53-5843-98C6-9C72F5A14103}"/>
              </a:ext>
            </a:extLst>
          </p:cNvPr>
          <p:cNvSpPr>
            <a:spLocks noGrp="1"/>
          </p:cNvSpPr>
          <p:nvPr>
            <p:ph type="title" hasCustomPrompt="1"/>
          </p:nvPr>
        </p:nvSpPr>
        <p:spPr>
          <a:xfrm>
            <a:off x="-2" y="1440000"/>
            <a:ext cx="6480000" cy="2880000"/>
          </a:xfrm>
          <a:solidFill>
            <a:schemeClr val="bg1"/>
          </a:solidFill>
        </p:spPr>
        <p:txBody>
          <a:bodyPr lIns="360000" tIns="180000"/>
          <a:lstStyle>
            <a:lvl1pPr>
              <a:defRPr baseline="0">
                <a:solidFill>
                  <a:srgbClr val="000000"/>
                </a:solidFill>
              </a:defRPr>
            </a:lvl1pPr>
          </a:lstStyle>
          <a:p>
            <a:r>
              <a:rPr lang="en-US" dirty="0"/>
              <a:t>Main headline, </a:t>
            </a:r>
            <a:br>
              <a:rPr lang="en-US" dirty="0"/>
            </a:br>
            <a:r>
              <a:rPr lang="en-US" dirty="0"/>
              <a:t>Arial 44pt bold</a:t>
            </a:r>
          </a:p>
        </p:txBody>
      </p:sp>
      <p:sp>
        <p:nvSpPr>
          <p:cNvPr id="8" name="Picture " descr="Image">
            <a:extLst>
              <a:ext uri="{FF2B5EF4-FFF2-40B4-BE49-F238E27FC236}">
                <a16:creationId xmlns:a16="http://schemas.microsoft.com/office/drawing/2014/main" id="{9390C092-D95C-EF41-9B4C-B77F203C0B07}"/>
              </a:ext>
            </a:extLst>
          </p:cNvPr>
          <p:cNvSpPr>
            <a:spLocks noGrp="1"/>
          </p:cNvSpPr>
          <p:nvPr>
            <p:ph type="pic" sz="quarter" idx="16" hasCustomPrompt="1"/>
          </p:nvPr>
        </p:nvSpPr>
        <p:spPr>
          <a:xfrm>
            <a:off x="8266715" y="900000"/>
            <a:ext cx="3536848" cy="2906486"/>
          </a:xfrm>
          <a:solidFill>
            <a:srgbClr val="FFFFFF"/>
          </a:solidFill>
          <a:ln>
            <a:noFill/>
          </a:ln>
        </p:spPr>
        <p:txBody>
          <a:bodyPr anchor="b" anchorCtr="0"/>
          <a:lstStyle>
            <a:lvl1pPr marL="11112" indent="0" algn="ctr">
              <a:buNone/>
              <a:defRPr sz="2400"/>
            </a:lvl1pPr>
          </a:lstStyle>
          <a:p>
            <a:r>
              <a:rPr lang="en-GB" dirty="0"/>
              <a:t>Click to add picture</a:t>
            </a:r>
            <a:br>
              <a:rPr lang="en-GB" dirty="0"/>
            </a:br>
            <a:endParaRPr lang="en-GB" dirty="0"/>
          </a:p>
        </p:txBody>
      </p:sp>
      <p:sp>
        <p:nvSpPr>
          <p:cNvPr id="9" name="Text" descr="Text">
            <a:extLst>
              <a:ext uri="{FF2B5EF4-FFF2-40B4-BE49-F238E27FC236}">
                <a16:creationId xmlns:a16="http://schemas.microsoft.com/office/drawing/2014/main" id="{B97104E0-DC3E-EB49-A0B8-75D9C6ED8EDC}"/>
              </a:ext>
            </a:extLst>
          </p:cNvPr>
          <p:cNvSpPr>
            <a:spLocks noGrp="1"/>
          </p:cNvSpPr>
          <p:nvPr>
            <p:ph type="body" sz="quarter" idx="15"/>
          </p:nvPr>
        </p:nvSpPr>
        <p:spPr>
          <a:xfrm>
            <a:off x="8262900" y="4164600"/>
            <a:ext cx="3542400" cy="2287000"/>
          </a:xfrm>
        </p:spPr>
        <p:txBody>
          <a:bodyPr/>
          <a:lstStyle>
            <a:lvl1pPr marL="0" marR="0" indent="0" algn="l" defTabSz="914400" rtl="0" eaLnBrk="1" fontAlgn="base" latinLnBrk="0" hangingPunct="1">
              <a:lnSpc>
                <a:spcPct val="90000"/>
              </a:lnSpc>
              <a:spcBef>
                <a:spcPts val="1000"/>
              </a:spcBef>
              <a:spcAft>
                <a:spcPct val="0"/>
              </a:spcAft>
              <a:buClrTx/>
              <a:buSzTx/>
              <a:buFontTx/>
              <a:buNone/>
              <a:tabLst/>
              <a:defRPr sz="1800"/>
            </a:lvl1p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en-US">
                <a:latin typeface="Arial" panose="020B0604020202020204" pitchFamily="34" charset="0"/>
                <a:cs typeface="Arial" panose="020B0604020202020204" pitchFamily="34" charset="0"/>
              </a:rPr>
              <a:t>Edit Master text styles</a:t>
            </a:r>
          </a:p>
        </p:txBody>
      </p:sp>
    </p:spTree>
    <p:extLst>
      <p:ext uri="{BB962C8B-B14F-4D97-AF65-F5344CB8AC3E}">
        <p14:creationId xmlns:p14="http://schemas.microsoft.com/office/powerpoint/2010/main" val="242714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CL single text block">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dirty="0"/>
              <a:t>Main headline, Arial 44pt bold</a:t>
            </a:r>
          </a:p>
        </p:txBody>
      </p:sp>
      <p:sp>
        <p:nvSpPr>
          <p:cNvPr id="12" name="Text" descr="Text">
            <a:extLst>
              <a:ext uri="{FF2B5EF4-FFF2-40B4-BE49-F238E27FC236}">
                <a16:creationId xmlns:a16="http://schemas.microsoft.com/office/drawing/2014/main" id="{52E39625-6121-A140-A00B-27BF9DA232CD}"/>
              </a:ext>
            </a:extLst>
          </p:cNvPr>
          <p:cNvSpPr>
            <a:spLocks noGrp="1"/>
          </p:cNvSpPr>
          <p:nvPr>
            <p:ph type="body" sz="quarter" idx="13"/>
          </p:nvPr>
        </p:nvSpPr>
        <p:spPr>
          <a:xfrm>
            <a:off x="360000" y="2412000"/>
            <a:ext cx="10439064"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11/12/24</a:t>
            </a:fld>
            <a:endParaRPr lang="en-US" dirty="0"/>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357986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
          </a:schemeClr>
        </a:solidFill>
        <a:effectLst/>
      </p:bgPr>
    </p:bg>
    <p:spTree>
      <p:nvGrpSpPr>
        <p:cNvPr id="1" name=""/>
        <p:cNvGrpSpPr/>
        <p:nvPr/>
      </p:nvGrpSpPr>
      <p:grpSpPr>
        <a:xfrm>
          <a:off x="0" y="0"/>
          <a:ext cx="0" cy="0"/>
          <a:chOff x="0" y="0"/>
          <a:chExt cx="0" cy="0"/>
        </a:xfrm>
      </p:grpSpPr>
      <p:sp>
        <p:nvSpPr>
          <p:cNvPr id="7" name="UCL branding brackground">
            <a:extLst>
              <a:ext uri="{FF2B5EF4-FFF2-40B4-BE49-F238E27FC236}">
                <a16:creationId xmlns:a16="http://schemas.microsoft.com/office/drawing/2014/main" id="{66A102D5-ABE3-9744-AE9F-9AF93B04BE78}"/>
              </a:ext>
              <a:ext uri="{C183D7F6-B498-43B3-948B-1728B52AA6E4}">
                <adec:decorative xmlns:adec="http://schemas.microsoft.com/office/drawing/2017/decorative" val="1"/>
              </a:ext>
            </a:extLst>
          </p:cNvPr>
          <p:cNvSpPr/>
          <p:nvPr/>
        </p:nvSpPr>
        <p:spPr>
          <a:xfrm>
            <a:off x="0" y="0"/>
            <a:ext cx="12192000" cy="66414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CL Branding"/>
          <p:cNvPicPr>
            <a:picLocks noChangeAspect="1"/>
          </p:cNvPicPr>
          <p:nvPr userDrawn="1"/>
        </p:nvPicPr>
        <p:blipFill>
          <a:blip r:embed="rId20"/>
          <a:srcRect/>
          <a:stretch/>
        </p:blipFill>
        <p:spPr>
          <a:xfrm>
            <a:off x="0" y="0"/>
            <a:ext cx="12192000" cy="550662"/>
          </a:xfrm>
          <a:prstGeom prst="rect">
            <a:avLst/>
          </a:prstGeom>
        </p:spPr>
      </p:pic>
      <p:sp>
        <p:nvSpPr>
          <p:cNvPr id="1026" name="Title Headline" descr="Headline">
            <a:extLst>
              <a:ext uri="{FF2B5EF4-FFF2-40B4-BE49-F238E27FC236}">
                <a16:creationId xmlns:a16="http://schemas.microsoft.com/office/drawing/2014/main" id="{1389B5D6-B2B6-B044-8F75-8C9E18FFF8EF}"/>
              </a:ext>
            </a:extLst>
          </p:cNvPr>
          <p:cNvSpPr>
            <a:spLocks noGrp="1" noChangeArrowheads="1"/>
          </p:cNvSpPr>
          <p:nvPr>
            <p:ph type="title"/>
          </p:nvPr>
        </p:nvSpPr>
        <p:spPr bwMode="auto">
          <a:xfrm>
            <a:off x="360000" y="899999"/>
            <a:ext cx="1080069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Main headline</a:t>
            </a:r>
            <a:r>
              <a:rPr lang="en-GB" altLang="en-US" dirty="0"/>
              <a:t>, Arial 44pt bold</a:t>
            </a:r>
            <a:endParaRPr lang="en-US" altLang="en-US" dirty="0"/>
          </a:p>
        </p:txBody>
      </p:sp>
      <p:sp>
        <p:nvSpPr>
          <p:cNvPr id="1027" name="Text" descr="Main text">
            <a:extLst>
              <a:ext uri="{FF2B5EF4-FFF2-40B4-BE49-F238E27FC236}">
                <a16:creationId xmlns:a16="http://schemas.microsoft.com/office/drawing/2014/main" id="{840A67E7-10FC-DE4B-8222-DBD366537BA8}"/>
              </a:ext>
            </a:extLst>
          </p:cNvPr>
          <p:cNvSpPr>
            <a:spLocks noGrp="1" noChangeArrowheads="1"/>
          </p:cNvSpPr>
          <p:nvPr>
            <p:ph type="body" idx="1"/>
          </p:nvPr>
        </p:nvSpPr>
        <p:spPr bwMode="auto">
          <a:xfrm>
            <a:off x="360000" y="2376000"/>
            <a:ext cx="10800690"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4"/>
            <a:endParaRPr lang="en-US" dirty="0"/>
          </a:p>
        </p:txBody>
      </p:sp>
      <p:sp>
        <p:nvSpPr>
          <p:cNvPr id="4" name="Date " descr="Date">
            <a:extLst>
              <a:ext uri="{FF2B5EF4-FFF2-40B4-BE49-F238E27FC236}">
                <a16:creationId xmlns:a16="http://schemas.microsoft.com/office/drawing/2014/main" id="{BC7573E6-5C96-F54E-8C6A-D81E27BE4948}"/>
              </a:ext>
            </a:extLst>
          </p:cNvPr>
          <p:cNvSpPr>
            <a:spLocks noGrp="1"/>
          </p:cNvSpPr>
          <p:nvPr>
            <p:ph type="dt" sz="half" idx="2"/>
          </p:nvPr>
        </p:nvSpPr>
        <p:spPr>
          <a:xfrm>
            <a:off x="362211" y="6480000"/>
            <a:ext cx="2743200" cy="360000"/>
          </a:xfrm>
          <a:prstGeom prst="rect">
            <a:avLst/>
          </a:prstGeom>
        </p:spPr>
        <p:txBody>
          <a:bodyPr vert="horz" lIns="0" tIns="0" rIns="0" bIns="0" rtlCol="0" anchor="t" anchorCtr="0"/>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6478F44-CA4B-8F47-8400-2C19AC9A20AB}" type="datetimeFigureOut">
              <a:rPr lang="en-US" smtClean="0"/>
              <a:pPr>
                <a:defRPr/>
              </a:pPr>
              <a:t>11/12/24</a:t>
            </a:fld>
            <a:endParaRPr lang="en-US" dirty="0"/>
          </a:p>
        </p:txBody>
      </p:sp>
      <p:sp>
        <p:nvSpPr>
          <p:cNvPr id="5" name="Footer " descr="Footer title">
            <a:extLst>
              <a:ext uri="{FF2B5EF4-FFF2-40B4-BE49-F238E27FC236}">
                <a16:creationId xmlns:a16="http://schemas.microsoft.com/office/drawing/2014/main" id="{1B01C4CC-C66F-714D-B313-340C31FA703F}"/>
              </a:ext>
            </a:extLst>
          </p:cNvPr>
          <p:cNvSpPr>
            <a:spLocks noGrp="1"/>
          </p:cNvSpPr>
          <p:nvPr>
            <p:ph type="ftr" sz="quarter" idx="3"/>
          </p:nvPr>
        </p:nvSpPr>
        <p:spPr>
          <a:xfrm>
            <a:off x="4320000" y="6480000"/>
            <a:ext cx="6480000" cy="360000"/>
          </a:xfrm>
          <a:prstGeom prst="rect">
            <a:avLst/>
          </a:prstGeom>
        </p:spPr>
        <p:txBody>
          <a:bodyPr vert="horz" lIns="0" tIns="0" rIns="0" bIns="0" rtlCol="0" anchor="t" anchorCtr="0"/>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descr="Page number">
            <a:extLst>
              <a:ext uri="{FF2B5EF4-FFF2-40B4-BE49-F238E27FC236}">
                <a16:creationId xmlns:a16="http://schemas.microsoft.com/office/drawing/2014/main" id="{D2C68658-D4C2-394E-8334-67AC9BE3F122}"/>
              </a:ext>
            </a:extLst>
          </p:cNvPr>
          <p:cNvSpPr>
            <a:spLocks noGrp="1"/>
          </p:cNvSpPr>
          <p:nvPr>
            <p:ph type="sldNum" sz="quarter" idx="4"/>
          </p:nvPr>
        </p:nvSpPr>
        <p:spPr>
          <a:xfrm>
            <a:off x="11123111" y="6480000"/>
            <a:ext cx="769307" cy="269918"/>
          </a:xfrm>
          <a:prstGeom prst="rect">
            <a:avLst/>
          </a:prstGeom>
        </p:spPr>
        <p:txBody>
          <a:bodyPr vert="horz" lIns="0" tIns="0" rIns="0" bIns="0" rtlCol="0" anchor="t" anchorCtr="0"/>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A68DF897-BF7D-364E-94C4-DBD7D61CD3A9}" type="slidenum">
              <a:rPr lang="en-US" smtClean="0"/>
              <a:pPr>
                <a:defRPr/>
              </a:pPr>
              <a:t>‹#›</a:t>
            </a:fld>
            <a:endParaRPr lang="en-US" dirty="0"/>
          </a:p>
        </p:txBody>
      </p:sp>
    </p:spTree>
    <p:extLst>
      <p:ext uri="{BB962C8B-B14F-4D97-AF65-F5344CB8AC3E}">
        <p14:creationId xmlns:p14="http://schemas.microsoft.com/office/powerpoint/2010/main" val="10021098"/>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23"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2250" marR="0" indent="-211138" algn="l" defTabSz="914400" rtl="0" eaLnBrk="1" fontAlgn="base" latinLnBrk="0" hangingPunct="1">
        <a:lnSpc>
          <a:spcPct val="100000"/>
        </a:lnSpc>
        <a:spcBef>
          <a:spcPts val="1000"/>
        </a:spcBef>
        <a:spcAft>
          <a:spcPct val="0"/>
        </a:spcAft>
        <a:buClrTx/>
        <a:buSzPct val="80000"/>
        <a:buFont typeface="Arial" panose="020B0604020202020204" pitchFamily="34" charset="0"/>
        <a:buChar char="•"/>
        <a:tabLst/>
        <a:defRPr sz="3600" kern="1200" baseline="0">
          <a:solidFill>
            <a:schemeClr val="tx1"/>
          </a:solidFill>
          <a:latin typeface="+mn-lt"/>
          <a:ea typeface="+mn-ea"/>
          <a:cs typeface="+mn-cs"/>
        </a:defRPr>
      </a:lvl1pPr>
      <a:lvl2pPr marL="222250" indent="-211138" algn="l" rtl="0" eaLnBrk="1" fontAlgn="base" hangingPunct="1">
        <a:lnSpc>
          <a:spcPct val="100000"/>
        </a:lnSpc>
        <a:spcBef>
          <a:spcPts val="0"/>
        </a:spcBef>
        <a:spcAft>
          <a:spcPct val="0"/>
        </a:spcAft>
        <a:buSzPct val="80000"/>
        <a:buFont typeface="Arial" panose="020B0604020202020204" pitchFamily="34" charset="0"/>
        <a:buChar char="•"/>
        <a:tabLst/>
        <a:defRPr sz="2400" kern="1200">
          <a:solidFill>
            <a:schemeClr val="tx1"/>
          </a:solidFill>
          <a:latin typeface="+mn-lt"/>
          <a:ea typeface="+mn-ea"/>
          <a:cs typeface="+mn-cs"/>
        </a:defRPr>
      </a:lvl2pPr>
      <a:lvl3pPr marL="222250" indent="-211138" algn="l" rtl="0" eaLnBrk="1" fontAlgn="base" hangingPunct="1">
        <a:lnSpc>
          <a:spcPct val="100000"/>
        </a:lnSpc>
        <a:spcBef>
          <a:spcPts val="500"/>
        </a:spcBef>
        <a:spcAft>
          <a:spcPct val="0"/>
        </a:spcAft>
        <a:buSzPct val="80000"/>
        <a:buFont typeface="Arial" panose="020B0604020202020204" pitchFamily="34" charset="0"/>
        <a:buChar char="•"/>
        <a:tabLst/>
        <a:defRPr sz="1800" kern="1200" baseline="0">
          <a:solidFill>
            <a:schemeClr val="tx1"/>
          </a:solidFill>
          <a:latin typeface="+mn-lt"/>
          <a:ea typeface="+mn-ea"/>
          <a:cs typeface="+mn-cs"/>
        </a:defRPr>
      </a:lvl3pPr>
      <a:lvl4pPr marL="11112" marR="0" indent="0" algn="l" defTabSz="914400" rtl="0" eaLnBrk="1" fontAlgn="base" latinLnBrk="0" hangingPunct="1">
        <a:lnSpc>
          <a:spcPct val="100000"/>
        </a:lnSpc>
        <a:spcBef>
          <a:spcPts val="500"/>
        </a:spcBef>
        <a:spcAft>
          <a:spcPct val="0"/>
        </a:spcAft>
        <a:buClrTx/>
        <a:buSzPct val="80000"/>
        <a:buFont typeface="Arial" panose="020B0604020202020204" pitchFamily="34" charset="0"/>
        <a:buNone/>
        <a:tabLst/>
        <a:defRPr kern="1200">
          <a:solidFill>
            <a:schemeClr val="tx1"/>
          </a:solidFill>
          <a:latin typeface="+mn-lt"/>
          <a:ea typeface="+mn-ea"/>
          <a:cs typeface="+mn-cs"/>
        </a:defRPr>
      </a:lvl4pPr>
      <a:lvl5pPr marL="180975" marR="0" indent="-180975" algn="l" defTabSz="914400" rtl="0" eaLnBrk="1" fontAlgn="base" latinLnBrk="0" hangingPunct="1">
        <a:lnSpc>
          <a:spcPct val="100000"/>
        </a:lnSpc>
        <a:spcBef>
          <a:spcPts val="500"/>
        </a:spcBef>
        <a:spcAft>
          <a:spcPct val="0"/>
        </a:spcAft>
        <a:buClrTx/>
        <a:buSzPct val="80000"/>
        <a:buFont typeface="Arial" panose="020B0604020202020204" pitchFamily="34" charset="0"/>
        <a:buChar char="•"/>
        <a:tabLst/>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file:////Users/cex/Library/Group%20Containers/UBF8T346G9.ms/WebArchiveCopyPasteTempFiles/com.microsoft.Word/645d1741862633c197f0ce03_Gibbs%2520Reflective%2520Cycle.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GB" dirty="0"/>
          </a:p>
        </p:txBody>
      </p:sp>
      <p:sp>
        <p:nvSpPr>
          <p:cNvPr id="5" name="Title 4" descr="Heading"/>
          <p:cNvSpPr>
            <a:spLocks noGrp="1"/>
          </p:cNvSpPr>
          <p:nvPr>
            <p:ph type="title"/>
          </p:nvPr>
        </p:nvSpPr>
        <p:spPr>
          <a:xfrm>
            <a:off x="688623" y="2189370"/>
            <a:ext cx="10814754" cy="3767962"/>
          </a:xfrm>
          <a:noFill/>
        </p:spPr>
        <p:txBody>
          <a:bodyPr/>
          <a:lstStyle/>
          <a:p>
            <a:pPr algn="ctr"/>
            <a:r>
              <a:rPr lang="en-GB" sz="6000" dirty="0"/>
              <a:t>Children’s Perceived Motor Competency: Reflections on partnering with PLASN-R</a:t>
            </a:r>
            <a:br>
              <a:rPr lang="en-GB" sz="4000" dirty="0"/>
            </a:br>
            <a:br>
              <a:rPr lang="en-GB" sz="4000" dirty="0"/>
            </a:br>
            <a:r>
              <a:rPr lang="en-GB" dirty="0"/>
              <a:t>Ruby Wheater  </a:t>
            </a:r>
          </a:p>
        </p:txBody>
      </p:sp>
    </p:spTree>
    <p:extLst>
      <p:ext uri="{BB962C8B-B14F-4D97-AF65-F5344CB8AC3E}">
        <p14:creationId xmlns:p14="http://schemas.microsoft.com/office/powerpoint/2010/main" val="1615947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0091A-7DFD-42CA-C29D-30CE368E4DF3}"/>
              </a:ext>
            </a:extLst>
          </p:cNvPr>
          <p:cNvSpPr>
            <a:spLocks noGrp="1"/>
          </p:cNvSpPr>
          <p:nvPr>
            <p:ph type="title"/>
          </p:nvPr>
        </p:nvSpPr>
        <p:spPr/>
        <p:txBody>
          <a:bodyPr/>
          <a:lstStyle/>
          <a:p>
            <a:r>
              <a:rPr lang="en-GB" dirty="0"/>
              <a:t>Relationship between perceived motor competence and actual motor competence </a:t>
            </a:r>
          </a:p>
        </p:txBody>
      </p:sp>
      <p:sp>
        <p:nvSpPr>
          <p:cNvPr id="4" name="Text Placeholder 3">
            <a:extLst>
              <a:ext uri="{FF2B5EF4-FFF2-40B4-BE49-F238E27FC236}">
                <a16:creationId xmlns:a16="http://schemas.microsoft.com/office/drawing/2014/main" id="{7D06A3A2-1174-1F08-E9B7-1D9D5034F3ED}"/>
              </a:ext>
            </a:extLst>
          </p:cNvPr>
          <p:cNvSpPr>
            <a:spLocks noGrp="1"/>
          </p:cNvSpPr>
          <p:nvPr>
            <p:ph type="body" sz="quarter" idx="15"/>
          </p:nvPr>
        </p:nvSpPr>
        <p:spPr>
          <a:xfrm>
            <a:off x="7859486" y="3062057"/>
            <a:ext cx="3153030" cy="3600000"/>
          </a:xfrm>
        </p:spPr>
        <p:txBody>
          <a:bodyPr/>
          <a:lstStyle/>
          <a:p>
            <a:pPr marL="0" indent="0">
              <a:buNone/>
            </a:pPr>
            <a:r>
              <a:rPr lang="en-GB" dirty="0"/>
              <a:t>Higher perceived motor competence was associated with higher actual motor competence </a:t>
            </a:r>
          </a:p>
        </p:txBody>
      </p:sp>
      <p:graphicFrame>
        <p:nvGraphicFramePr>
          <p:cNvPr id="5" name="Chart 4">
            <a:extLst>
              <a:ext uri="{FF2B5EF4-FFF2-40B4-BE49-F238E27FC236}">
                <a16:creationId xmlns:a16="http://schemas.microsoft.com/office/drawing/2014/main" id="{8B21BB94-F640-DD3A-C796-D1FF1F7CB33D}"/>
              </a:ext>
            </a:extLst>
          </p:cNvPr>
          <p:cNvGraphicFramePr/>
          <p:nvPr>
            <p:extLst>
              <p:ext uri="{D42A27DB-BD31-4B8C-83A1-F6EECF244321}">
                <p14:modId xmlns:p14="http://schemas.microsoft.com/office/powerpoint/2010/main" val="3996558223"/>
              </p:ext>
            </p:extLst>
          </p:nvPr>
        </p:nvGraphicFramePr>
        <p:xfrm>
          <a:off x="360000" y="2536922"/>
          <a:ext cx="6976971" cy="4321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305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45A9-BE8E-D228-7872-EA9F3FC826D3}"/>
              </a:ext>
            </a:extLst>
          </p:cNvPr>
          <p:cNvSpPr>
            <a:spLocks noGrp="1"/>
          </p:cNvSpPr>
          <p:nvPr>
            <p:ph type="title"/>
          </p:nvPr>
        </p:nvSpPr>
        <p:spPr/>
        <p:txBody>
          <a:bodyPr/>
          <a:lstStyle/>
          <a:p>
            <a:r>
              <a:rPr lang="en-GB" dirty="0"/>
              <a:t>The relationship between perceived motor competence and VMI </a:t>
            </a:r>
          </a:p>
        </p:txBody>
      </p:sp>
      <p:graphicFrame>
        <p:nvGraphicFramePr>
          <p:cNvPr id="5" name="Chart 4">
            <a:extLst>
              <a:ext uri="{FF2B5EF4-FFF2-40B4-BE49-F238E27FC236}">
                <a16:creationId xmlns:a16="http://schemas.microsoft.com/office/drawing/2014/main" id="{92444702-6C5D-F3F0-2BAE-48B17EF48A89}"/>
              </a:ext>
            </a:extLst>
          </p:cNvPr>
          <p:cNvGraphicFramePr/>
          <p:nvPr>
            <p:extLst>
              <p:ext uri="{D42A27DB-BD31-4B8C-83A1-F6EECF244321}">
                <p14:modId xmlns:p14="http://schemas.microsoft.com/office/powerpoint/2010/main" val="1935767131"/>
              </p:ext>
            </p:extLst>
          </p:nvPr>
        </p:nvGraphicFramePr>
        <p:xfrm>
          <a:off x="360000" y="2523805"/>
          <a:ext cx="7608343" cy="40729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CE7E2F1-EE88-3629-6ECC-68FD90C06311}"/>
              </a:ext>
            </a:extLst>
          </p:cNvPr>
          <p:cNvSpPr txBox="1"/>
          <p:nvPr/>
        </p:nvSpPr>
        <p:spPr>
          <a:xfrm>
            <a:off x="8186057" y="2828835"/>
            <a:ext cx="3069772" cy="1569660"/>
          </a:xfrm>
          <a:prstGeom prst="rect">
            <a:avLst/>
          </a:prstGeom>
          <a:noFill/>
        </p:spPr>
        <p:txBody>
          <a:bodyPr wrap="square" rtlCol="0">
            <a:spAutoFit/>
          </a:bodyPr>
          <a:lstStyle/>
          <a:p>
            <a:pPr algn="l"/>
            <a:r>
              <a:rPr lang="en-GB" sz="2400" dirty="0"/>
              <a:t>Higher perceived motor competence was associated with higher VMI scores</a:t>
            </a:r>
          </a:p>
        </p:txBody>
      </p:sp>
    </p:spTree>
    <p:extLst>
      <p:ext uri="{BB962C8B-B14F-4D97-AF65-F5344CB8AC3E}">
        <p14:creationId xmlns:p14="http://schemas.microsoft.com/office/powerpoint/2010/main" val="282944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9668-C048-7C98-DDC8-31761DB3F46F}"/>
              </a:ext>
            </a:extLst>
          </p:cNvPr>
          <p:cNvSpPr>
            <a:spLocks noGrp="1"/>
          </p:cNvSpPr>
          <p:nvPr>
            <p:ph type="title"/>
          </p:nvPr>
        </p:nvSpPr>
        <p:spPr/>
        <p:txBody>
          <a:bodyPr/>
          <a:lstStyle/>
          <a:p>
            <a:r>
              <a:rPr lang="en-GB" dirty="0"/>
              <a:t>Reflective Practice</a:t>
            </a:r>
          </a:p>
        </p:txBody>
      </p:sp>
      <p:sp>
        <p:nvSpPr>
          <p:cNvPr id="3" name="Text Placeholder 2">
            <a:extLst>
              <a:ext uri="{FF2B5EF4-FFF2-40B4-BE49-F238E27FC236}">
                <a16:creationId xmlns:a16="http://schemas.microsoft.com/office/drawing/2014/main" id="{3F7BE542-88CC-A216-8ED7-9A8271DB5D3D}"/>
              </a:ext>
            </a:extLst>
          </p:cNvPr>
          <p:cNvSpPr>
            <a:spLocks noGrp="1"/>
          </p:cNvSpPr>
          <p:nvPr>
            <p:ph type="body" sz="quarter" idx="13"/>
          </p:nvPr>
        </p:nvSpPr>
        <p:spPr>
          <a:xfrm>
            <a:off x="720000" y="4177300"/>
            <a:ext cx="5399088" cy="3600000"/>
          </a:xfrm>
        </p:spPr>
        <p:txBody>
          <a:bodyPr/>
          <a:lstStyle/>
          <a:p>
            <a:r>
              <a:rPr lang="en-GB" b="1" dirty="0"/>
              <a:t>Add </a:t>
            </a:r>
            <a:r>
              <a:rPr lang="en-GB" b="1" dirty="0" err="1"/>
              <a:t>gibbs</a:t>
            </a:r>
            <a:r>
              <a:rPr lang="en-GB" b="1" dirty="0"/>
              <a:t> cycle </a:t>
            </a:r>
          </a:p>
          <a:p>
            <a:pPr marL="0" indent="0">
              <a:buNone/>
            </a:pPr>
            <a:endParaRPr lang="en-GB" dirty="0"/>
          </a:p>
        </p:txBody>
      </p:sp>
      <p:sp>
        <p:nvSpPr>
          <p:cNvPr id="4" name="Text Placeholder 3">
            <a:extLst>
              <a:ext uri="{FF2B5EF4-FFF2-40B4-BE49-F238E27FC236}">
                <a16:creationId xmlns:a16="http://schemas.microsoft.com/office/drawing/2014/main" id="{57F5D442-9AE7-C7B5-6437-77A18A1265FC}"/>
              </a:ext>
            </a:extLst>
          </p:cNvPr>
          <p:cNvSpPr>
            <a:spLocks noGrp="1"/>
          </p:cNvSpPr>
          <p:nvPr>
            <p:ph type="body" sz="quarter" idx="15"/>
          </p:nvPr>
        </p:nvSpPr>
        <p:spPr>
          <a:xfrm>
            <a:off x="6056800" y="2267999"/>
            <a:ext cx="5399088" cy="3120480"/>
          </a:xfrm>
        </p:spPr>
        <p:txBody>
          <a:bodyPr/>
          <a:lstStyle/>
          <a:p>
            <a:pPr>
              <a:buFontTx/>
              <a:buChar char="-"/>
            </a:pPr>
            <a:r>
              <a:rPr lang="en-GB" dirty="0"/>
              <a:t>Reflecting after each session helped me understand what I was doing, how I was doing it, and identify areas of improvement. </a:t>
            </a:r>
          </a:p>
          <a:p>
            <a:pPr>
              <a:buFontTx/>
              <a:buChar char="-"/>
            </a:pPr>
            <a:r>
              <a:rPr lang="en-GB" dirty="0"/>
              <a:t>It helped me see the project from a wider perspective.</a:t>
            </a:r>
          </a:p>
          <a:p>
            <a:pPr>
              <a:buFontTx/>
              <a:buChar char="-"/>
            </a:pPr>
            <a:r>
              <a:rPr lang="en-GB" dirty="0"/>
              <a:t>Helped me understand my positionality as a researcher</a:t>
            </a:r>
          </a:p>
          <a:p>
            <a:pPr>
              <a:buFontTx/>
              <a:buChar char="-"/>
            </a:pPr>
            <a:endParaRPr lang="en-GB" dirty="0"/>
          </a:p>
          <a:p>
            <a:pPr>
              <a:buFontTx/>
              <a:buChar char="-"/>
            </a:pPr>
            <a:endParaRPr lang="en-GB" dirty="0"/>
          </a:p>
          <a:p>
            <a:pPr>
              <a:buFontTx/>
              <a:buChar char="-"/>
            </a:pPr>
            <a:endParaRPr lang="en-GB" dirty="0"/>
          </a:p>
          <a:p>
            <a:pPr>
              <a:buFontTx/>
              <a:buChar char="-"/>
            </a:pPr>
            <a:endParaRPr lang="en-GB" dirty="0"/>
          </a:p>
        </p:txBody>
      </p:sp>
      <p:sp>
        <p:nvSpPr>
          <p:cNvPr id="5" name="Rectangle 2">
            <a:extLst>
              <a:ext uri="{FF2B5EF4-FFF2-40B4-BE49-F238E27FC236}">
                <a16:creationId xmlns:a16="http://schemas.microsoft.com/office/drawing/2014/main" id="{F81BE1AB-0A95-F654-2BBF-C7558F082A41}"/>
              </a:ext>
            </a:extLst>
          </p:cNvPr>
          <p:cNvSpPr>
            <a:spLocks noChangeArrowheads="1"/>
          </p:cNvSpPr>
          <p:nvPr/>
        </p:nvSpPr>
        <p:spPr bwMode="auto">
          <a:xfrm>
            <a:off x="360000" y="176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2" descr="Gibbs' Reflective Cycle | Structural Learning">
            <a:extLst>
              <a:ext uri="{FF2B5EF4-FFF2-40B4-BE49-F238E27FC236}">
                <a16:creationId xmlns:a16="http://schemas.microsoft.com/office/drawing/2014/main" id="{F30076E3-8480-5FCF-5835-1E0838C4716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59999" y="1765299"/>
            <a:ext cx="5008853" cy="484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8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D77F-74F9-3CE0-3222-187A2BE94AC5}"/>
              </a:ext>
            </a:extLst>
          </p:cNvPr>
          <p:cNvSpPr>
            <a:spLocks noGrp="1"/>
          </p:cNvSpPr>
          <p:nvPr>
            <p:ph type="title"/>
          </p:nvPr>
        </p:nvSpPr>
        <p:spPr>
          <a:xfrm>
            <a:off x="359999" y="899999"/>
            <a:ext cx="11453059" cy="1368000"/>
          </a:xfrm>
        </p:spPr>
        <p:txBody>
          <a:bodyPr/>
          <a:lstStyle/>
          <a:p>
            <a:r>
              <a:rPr lang="en-GB" dirty="0"/>
              <a:t>What I learnt from being a researcher within the school system </a:t>
            </a:r>
          </a:p>
        </p:txBody>
      </p:sp>
      <p:sp>
        <p:nvSpPr>
          <p:cNvPr id="3" name="Text Placeholder 2">
            <a:extLst>
              <a:ext uri="{FF2B5EF4-FFF2-40B4-BE49-F238E27FC236}">
                <a16:creationId xmlns:a16="http://schemas.microsoft.com/office/drawing/2014/main" id="{46DEB6A1-36F0-EBE7-AB83-B572C0842CEF}"/>
              </a:ext>
            </a:extLst>
          </p:cNvPr>
          <p:cNvSpPr>
            <a:spLocks noGrp="1"/>
          </p:cNvSpPr>
          <p:nvPr>
            <p:ph type="body" sz="quarter" idx="13"/>
          </p:nvPr>
        </p:nvSpPr>
        <p:spPr>
          <a:xfrm>
            <a:off x="360000" y="2790002"/>
            <a:ext cx="5399088" cy="3600000"/>
          </a:xfrm>
        </p:spPr>
        <p:txBody>
          <a:bodyPr/>
          <a:lstStyle/>
          <a:p>
            <a:r>
              <a:rPr lang="en-GB" dirty="0"/>
              <a:t>Open communication with the schools prior to commencing data collection is vital and really helped make the process run smoothly </a:t>
            </a:r>
          </a:p>
          <a:p>
            <a:r>
              <a:rPr lang="en-GB" dirty="0"/>
              <a:t>Forming a collaborative partnership between research and schools</a:t>
            </a:r>
          </a:p>
          <a:p>
            <a:r>
              <a:rPr lang="en-GB" dirty="0"/>
              <a:t>Learnt invaluable skills that I can use in the future</a:t>
            </a:r>
          </a:p>
          <a:p>
            <a:endParaRPr lang="en-GB" dirty="0"/>
          </a:p>
          <a:p>
            <a:endParaRPr lang="en-GB" dirty="0"/>
          </a:p>
        </p:txBody>
      </p:sp>
      <p:sp>
        <p:nvSpPr>
          <p:cNvPr id="5" name="TextBox 4">
            <a:extLst>
              <a:ext uri="{FF2B5EF4-FFF2-40B4-BE49-F238E27FC236}">
                <a16:creationId xmlns:a16="http://schemas.microsoft.com/office/drawing/2014/main" id="{9B31A894-FEBF-F002-FB95-47008D536A34}"/>
              </a:ext>
            </a:extLst>
          </p:cNvPr>
          <p:cNvSpPr txBox="1"/>
          <p:nvPr/>
        </p:nvSpPr>
        <p:spPr>
          <a:xfrm>
            <a:off x="6485467" y="2523067"/>
            <a:ext cx="5327591" cy="2585323"/>
          </a:xfrm>
          <a:prstGeom prst="rect">
            <a:avLst/>
          </a:prstGeom>
          <a:noFill/>
        </p:spPr>
        <p:txBody>
          <a:bodyPr wrap="square" rtlCol="0">
            <a:spAutoFit/>
          </a:bodyPr>
          <a:lstStyle/>
          <a:p>
            <a:pPr algn="l"/>
            <a:r>
              <a:rPr lang="en-GB" sz="2400" b="1" dirty="0"/>
              <a:t>How this has helped me now:</a:t>
            </a:r>
          </a:p>
          <a:p>
            <a:pPr marL="285750" indent="-285750" algn="l">
              <a:buFontTx/>
              <a:buChar char="-"/>
            </a:pPr>
            <a:r>
              <a:rPr lang="en-GB" sz="2400" dirty="0"/>
              <a:t>Utilising reflective practice/Gibb’s cycle in the workplace</a:t>
            </a:r>
          </a:p>
          <a:p>
            <a:pPr marL="285750" indent="-285750" algn="l">
              <a:buFontTx/>
              <a:buChar char="-"/>
            </a:pPr>
            <a:r>
              <a:rPr lang="en-GB" sz="2400" dirty="0"/>
              <a:t>Helping when working with children with complex needs within a hospital setting </a:t>
            </a:r>
          </a:p>
          <a:p>
            <a:pPr marL="285750" indent="-285750" algn="l">
              <a:buFontTx/>
              <a:buChar char="-"/>
            </a:pPr>
            <a:endParaRPr lang="en-GB" dirty="0"/>
          </a:p>
        </p:txBody>
      </p:sp>
    </p:spTree>
    <p:extLst>
      <p:ext uri="{BB962C8B-B14F-4D97-AF65-F5344CB8AC3E}">
        <p14:creationId xmlns:p14="http://schemas.microsoft.com/office/powerpoint/2010/main" val="28419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A868-C6A5-21D5-8B30-470B5B9F5B42}"/>
              </a:ext>
            </a:extLst>
          </p:cNvPr>
          <p:cNvSpPr>
            <a:spLocks noGrp="1"/>
          </p:cNvSpPr>
          <p:nvPr>
            <p:ph type="title"/>
          </p:nvPr>
        </p:nvSpPr>
        <p:spPr>
          <a:xfrm>
            <a:off x="1799334" y="2745000"/>
            <a:ext cx="8999900" cy="1368000"/>
          </a:xfrm>
        </p:spPr>
        <p:txBody>
          <a:bodyPr/>
          <a:lstStyle/>
          <a:p>
            <a:pPr algn="ctr"/>
            <a:r>
              <a:rPr lang="en-GB" dirty="0"/>
              <a:t>A huge thank you to all the schools !!!!</a:t>
            </a:r>
          </a:p>
        </p:txBody>
      </p:sp>
    </p:spTree>
    <p:extLst>
      <p:ext uri="{BB962C8B-B14F-4D97-AF65-F5344CB8AC3E}">
        <p14:creationId xmlns:p14="http://schemas.microsoft.com/office/powerpoint/2010/main" val="81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FCF9B-83B4-4A55-8C77-2C1ADA82FB3B}"/>
              </a:ext>
            </a:extLst>
          </p:cNvPr>
          <p:cNvSpPr>
            <a:spLocks noGrp="1"/>
          </p:cNvSpPr>
          <p:nvPr>
            <p:ph type="title"/>
          </p:nvPr>
        </p:nvSpPr>
        <p:spPr>
          <a:xfrm>
            <a:off x="0" y="1549105"/>
            <a:ext cx="7332453" cy="1330894"/>
          </a:xfrm>
          <a:noFill/>
        </p:spPr>
        <p:txBody>
          <a:bodyPr/>
          <a:lstStyle/>
          <a:p>
            <a:r>
              <a:rPr lang="en-GB" dirty="0"/>
              <a:t>Overview</a:t>
            </a:r>
          </a:p>
        </p:txBody>
      </p:sp>
      <p:sp>
        <p:nvSpPr>
          <p:cNvPr id="4" name="Text Placeholder 3">
            <a:extLst>
              <a:ext uri="{FF2B5EF4-FFF2-40B4-BE49-F238E27FC236}">
                <a16:creationId xmlns:a16="http://schemas.microsoft.com/office/drawing/2014/main" id="{CC0EA730-E382-014D-1328-D5AFA6BF3F16}"/>
              </a:ext>
            </a:extLst>
          </p:cNvPr>
          <p:cNvSpPr>
            <a:spLocks noGrp="1"/>
          </p:cNvSpPr>
          <p:nvPr>
            <p:ph type="body" sz="quarter" idx="11"/>
          </p:nvPr>
        </p:nvSpPr>
        <p:spPr>
          <a:xfrm>
            <a:off x="1019316" y="2700678"/>
            <a:ext cx="10153368" cy="2955530"/>
          </a:xfrm>
        </p:spPr>
        <p:txBody>
          <a:bodyPr/>
          <a:lstStyle/>
          <a:p>
            <a:r>
              <a:rPr lang="en-GB" dirty="0"/>
              <a:t>Overview of the research project </a:t>
            </a:r>
          </a:p>
          <a:p>
            <a:endParaRPr lang="en-GB" dirty="0"/>
          </a:p>
          <a:p>
            <a:r>
              <a:rPr lang="en-GB" dirty="0"/>
              <a:t>How I utilised ‘Reflective Practice (Gibbs Cycle)’</a:t>
            </a:r>
          </a:p>
          <a:p>
            <a:endParaRPr lang="en-GB" dirty="0"/>
          </a:p>
          <a:p>
            <a:r>
              <a:rPr lang="en-GB" dirty="0"/>
              <a:t>Working as a researcher /student within a school (College Park; St Mary’s)  setting </a:t>
            </a:r>
          </a:p>
        </p:txBody>
      </p:sp>
      <p:sp>
        <p:nvSpPr>
          <p:cNvPr id="5" name="Text Placeholder 4">
            <a:extLst>
              <a:ext uri="{FF2B5EF4-FFF2-40B4-BE49-F238E27FC236}">
                <a16:creationId xmlns:a16="http://schemas.microsoft.com/office/drawing/2014/main" id="{F41912C6-8C43-8749-C331-2B296F156473}"/>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46244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Heading"/>
          <p:cNvSpPr>
            <a:spLocks noGrp="1"/>
          </p:cNvSpPr>
          <p:nvPr>
            <p:ph type="title"/>
          </p:nvPr>
        </p:nvSpPr>
        <p:spPr/>
        <p:txBody>
          <a:bodyPr/>
          <a:lstStyle/>
          <a:p>
            <a:r>
              <a:rPr lang="en-GB" dirty="0"/>
              <a:t>My Background </a:t>
            </a:r>
          </a:p>
        </p:txBody>
      </p:sp>
      <p:sp>
        <p:nvSpPr>
          <p:cNvPr id="5" name="Text Placeholder 4" descr="Text"/>
          <p:cNvSpPr>
            <a:spLocks noGrp="1"/>
          </p:cNvSpPr>
          <p:nvPr>
            <p:ph type="body" sz="quarter" idx="13"/>
          </p:nvPr>
        </p:nvSpPr>
        <p:spPr>
          <a:xfrm>
            <a:off x="360000" y="2412000"/>
            <a:ext cx="8749494" cy="4067822"/>
          </a:xfrm>
        </p:spPr>
        <p:txBody>
          <a:bodyPr/>
          <a:lstStyle/>
          <a:p>
            <a:pPr marL="0" indent="0">
              <a:buNone/>
            </a:pPr>
            <a:r>
              <a:rPr lang="en-GB" b="1" dirty="0"/>
              <a:t>Education</a:t>
            </a:r>
          </a:p>
          <a:p>
            <a:r>
              <a:rPr lang="en-GB" dirty="0"/>
              <a:t>BSc Neuroscience, UCL </a:t>
            </a:r>
          </a:p>
          <a:p>
            <a:pPr lvl="3"/>
            <a:r>
              <a:rPr lang="en-GB" dirty="0"/>
              <a:t>	- Research in sleep and cognitive development </a:t>
            </a:r>
          </a:p>
          <a:p>
            <a:r>
              <a:rPr lang="en-GB" dirty="0"/>
              <a:t>MSc Child Development, Institute of Education, UCL </a:t>
            </a:r>
          </a:p>
          <a:p>
            <a:pPr marL="0" indent="0">
              <a:buNone/>
            </a:pPr>
            <a:endParaRPr lang="en-GB" dirty="0"/>
          </a:p>
          <a:p>
            <a:pPr marL="0" indent="0">
              <a:buNone/>
            </a:pPr>
            <a:r>
              <a:rPr lang="en-GB" b="1" dirty="0"/>
              <a:t>Profession</a:t>
            </a:r>
          </a:p>
          <a:p>
            <a:pPr>
              <a:buFontTx/>
              <a:buChar char="-"/>
            </a:pPr>
            <a:r>
              <a:rPr lang="en-GB" dirty="0"/>
              <a:t>Paediatric Clinical Physiologist (sleep and respiratory), Evelina Children’s Hospital London </a:t>
            </a:r>
          </a:p>
          <a:p>
            <a:pPr>
              <a:buFontTx/>
              <a:buChar char="-"/>
            </a:pPr>
            <a:r>
              <a:rPr lang="en-GB" dirty="0"/>
              <a:t>Worked with children in various roles over the last 5 years</a:t>
            </a:r>
          </a:p>
          <a:p>
            <a:pPr>
              <a:buFontTx/>
              <a:buChar char="-"/>
            </a:pPr>
            <a:endParaRPr lang="en-GB" dirty="0"/>
          </a:p>
        </p:txBody>
      </p:sp>
      <p:pic>
        <p:nvPicPr>
          <p:cNvPr id="1028" name="Picture 4" descr="Evelina London patients celebrate putting their children's hospital on the  map | Guy's and St Thomas' NHS Foundation Trust">
            <a:extLst>
              <a:ext uri="{FF2B5EF4-FFF2-40B4-BE49-F238E27FC236}">
                <a16:creationId xmlns:a16="http://schemas.microsoft.com/office/drawing/2014/main" id="{D7D1237E-AA51-C281-78D6-440F3B490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900" y="4745544"/>
            <a:ext cx="1323068" cy="17447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8721504-438F-F458-A26A-93BBCF30E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378" y="2676601"/>
            <a:ext cx="2632112" cy="130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57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Heading"/>
          <p:cNvSpPr>
            <a:spLocks noGrp="1"/>
          </p:cNvSpPr>
          <p:nvPr>
            <p:ph type="title"/>
          </p:nvPr>
        </p:nvSpPr>
        <p:spPr/>
        <p:txBody>
          <a:bodyPr/>
          <a:lstStyle/>
          <a:p>
            <a:r>
              <a:rPr lang="en-GB" dirty="0"/>
              <a:t>Main research questions</a:t>
            </a:r>
            <a:br>
              <a:rPr lang="en-GB" dirty="0"/>
            </a:br>
            <a:endParaRPr lang="en-GB" dirty="0"/>
          </a:p>
        </p:txBody>
      </p:sp>
      <p:sp>
        <p:nvSpPr>
          <p:cNvPr id="3" name="TextBox 2">
            <a:extLst>
              <a:ext uri="{FF2B5EF4-FFF2-40B4-BE49-F238E27FC236}">
                <a16:creationId xmlns:a16="http://schemas.microsoft.com/office/drawing/2014/main" id="{DC321E48-94C1-4FD0-EF65-FD5102D58FA1}"/>
              </a:ext>
            </a:extLst>
          </p:cNvPr>
          <p:cNvSpPr txBox="1"/>
          <p:nvPr/>
        </p:nvSpPr>
        <p:spPr>
          <a:xfrm>
            <a:off x="510124" y="4604319"/>
            <a:ext cx="11254245" cy="1569660"/>
          </a:xfrm>
          <a:prstGeom prst="rect">
            <a:avLst/>
          </a:prstGeom>
          <a:noFill/>
        </p:spPr>
        <p:txBody>
          <a:bodyPr wrap="square" rtlCol="0">
            <a:spAutoFit/>
          </a:bodyPr>
          <a:lstStyle/>
          <a:p>
            <a:pPr algn="l"/>
            <a:r>
              <a:rPr lang="en-GB" sz="2400" b="1" dirty="0"/>
              <a:t>Research Questions</a:t>
            </a:r>
          </a:p>
          <a:p>
            <a:pPr marL="285750" indent="-285750" algn="l">
              <a:buFontTx/>
              <a:buChar char="-"/>
            </a:pPr>
            <a:r>
              <a:rPr lang="en-GB" sz="2400" dirty="0"/>
              <a:t>How do motor abilities, perceived motor competence, VMI and reading differ between autistic and non-autistic children? </a:t>
            </a:r>
          </a:p>
          <a:p>
            <a:pPr marL="285750" indent="-285750" algn="l">
              <a:buFontTx/>
              <a:buChar char="-"/>
            </a:pPr>
            <a:r>
              <a:rPr lang="en-GB" sz="2400" dirty="0"/>
              <a:t>What is the relationship between each of these measures? </a:t>
            </a:r>
          </a:p>
        </p:txBody>
      </p:sp>
      <p:sp>
        <p:nvSpPr>
          <p:cNvPr id="5" name="TextBox 4">
            <a:extLst>
              <a:ext uri="{FF2B5EF4-FFF2-40B4-BE49-F238E27FC236}">
                <a16:creationId xmlns:a16="http://schemas.microsoft.com/office/drawing/2014/main" id="{258D7D9E-C56F-4102-29E9-C61474811E65}"/>
              </a:ext>
            </a:extLst>
          </p:cNvPr>
          <p:cNvSpPr txBox="1"/>
          <p:nvPr/>
        </p:nvSpPr>
        <p:spPr>
          <a:xfrm>
            <a:off x="360000" y="1912346"/>
            <a:ext cx="11622734" cy="2677656"/>
          </a:xfrm>
          <a:prstGeom prst="rect">
            <a:avLst/>
          </a:prstGeom>
          <a:noFill/>
        </p:spPr>
        <p:txBody>
          <a:bodyPr wrap="square" rtlCol="0">
            <a:spAutoFit/>
          </a:bodyPr>
          <a:lstStyle/>
          <a:p>
            <a:pPr marL="342900" indent="-342900" algn="l">
              <a:buFontTx/>
              <a:buChar char="-"/>
            </a:pPr>
            <a:r>
              <a:rPr lang="en-GB" sz="2400" dirty="0"/>
              <a:t>Approximately 87% of autistic children aged 5-15 experience </a:t>
            </a:r>
            <a:r>
              <a:rPr lang="en-GB" sz="2400" b="1" dirty="0"/>
              <a:t>motor difficulties</a:t>
            </a:r>
          </a:p>
          <a:p>
            <a:pPr marL="342900" indent="-342900" algn="l">
              <a:buFontTx/>
              <a:buChar char="-"/>
            </a:pPr>
            <a:r>
              <a:rPr lang="en-GB" sz="2400" b="1" dirty="0"/>
              <a:t>Visuo-motor integration </a:t>
            </a:r>
            <a:r>
              <a:rPr lang="en-GB" sz="2400" dirty="0"/>
              <a:t>(VMI): coordination of visual and motor information</a:t>
            </a:r>
          </a:p>
          <a:p>
            <a:pPr marL="800100" lvl="1" indent="-342900">
              <a:buFontTx/>
              <a:buChar char="-"/>
            </a:pPr>
            <a:r>
              <a:rPr lang="en-GB" sz="2400" dirty="0"/>
              <a:t>important in learning outcomes such as handwriting, literacy and maths</a:t>
            </a:r>
          </a:p>
          <a:p>
            <a:pPr marL="342900" indent="-342900" algn="l">
              <a:buFontTx/>
              <a:buChar char="-"/>
            </a:pPr>
            <a:r>
              <a:rPr lang="en-GB" sz="2400" b="1" dirty="0"/>
              <a:t>Perceived motor competence</a:t>
            </a:r>
            <a:r>
              <a:rPr lang="en-GB" sz="2400" dirty="0"/>
              <a:t>: child’s perceptions of their own motor abilities</a:t>
            </a:r>
          </a:p>
          <a:p>
            <a:pPr marL="800100" lvl="1" indent="-342900">
              <a:buFontTx/>
              <a:buChar char="-"/>
            </a:pPr>
            <a:r>
              <a:rPr lang="en-GB" sz="2400" dirty="0"/>
              <a:t>Unexplored in the autistic population </a:t>
            </a:r>
          </a:p>
          <a:p>
            <a:pPr marL="800100" lvl="1" indent="-342900">
              <a:buFontTx/>
              <a:buChar char="-"/>
            </a:pPr>
            <a:r>
              <a:rPr lang="en-GB" sz="2400" dirty="0"/>
              <a:t>How does this concept relate to learning outcomes? </a:t>
            </a:r>
          </a:p>
          <a:p>
            <a:pPr marL="800100" lvl="1" indent="-342900">
              <a:buFontTx/>
              <a:buChar char="-"/>
            </a:pPr>
            <a:endParaRPr lang="en-GB" sz="2400" dirty="0"/>
          </a:p>
        </p:txBody>
      </p:sp>
    </p:spTree>
    <p:extLst>
      <p:ext uri="{BB962C8B-B14F-4D97-AF65-F5344CB8AC3E}">
        <p14:creationId xmlns:p14="http://schemas.microsoft.com/office/powerpoint/2010/main" val="24282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65EBF-BE63-426C-0226-A28266359FD7}"/>
              </a:ext>
            </a:extLst>
          </p:cNvPr>
          <p:cNvSpPr>
            <a:spLocks noGrp="1"/>
          </p:cNvSpPr>
          <p:nvPr>
            <p:ph type="title"/>
          </p:nvPr>
        </p:nvSpPr>
        <p:spPr/>
        <p:txBody>
          <a:bodyPr/>
          <a:lstStyle/>
          <a:p>
            <a:r>
              <a:rPr lang="en-GB" dirty="0"/>
              <a:t>The research process</a:t>
            </a:r>
          </a:p>
        </p:txBody>
      </p:sp>
      <p:graphicFrame>
        <p:nvGraphicFramePr>
          <p:cNvPr id="5" name="Diagram 4">
            <a:extLst>
              <a:ext uri="{FF2B5EF4-FFF2-40B4-BE49-F238E27FC236}">
                <a16:creationId xmlns:a16="http://schemas.microsoft.com/office/drawing/2014/main" id="{6372AC60-ECB2-9EF4-3768-39EE87814892}"/>
              </a:ext>
            </a:extLst>
          </p:cNvPr>
          <p:cNvGraphicFramePr/>
          <p:nvPr>
            <p:extLst>
              <p:ext uri="{D42A27DB-BD31-4B8C-83A1-F6EECF244321}">
                <p14:modId xmlns:p14="http://schemas.microsoft.com/office/powerpoint/2010/main" val="2914200742"/>
              </p:ext>
            </p:extLst>
          </p:nvPr>
        </p:nvGraphicFramePr>
        <p:xfrm>
          <a:off x="238125" y="2650145"/>
          <a:ext cx="11715750" cy="193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87CC1FF0-B60E-7411-FBAA-17C29C0B9F2E}"/>
              </a:ext>
            </a:extLst>
          </p:cNvPr>
          <p:cNvSpPr/>
          <p:nvPr/>
        </p:nvSpPr>
        <p:spPr>
          <a:xfrm>
            <a:off x="1714500" y="1796511"/>
            <a:ext cx="4600575" cy="4447126"/>
          </a:xfrm>
          <a:prstGeom prst="ellipse">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1802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D39A-17C8-4A63-D365-B9405DC5CBFF}"/>
              </a:ext>
            </a:extLst>
          </p:cNvPr>
          <p:cNvSpPr>
            <a:spLocks noGrp="1"/>
          </p:cNvSpPr>
          <p:nvPr>
            <p:ph type="title"/>
          </p:nvPr>
        </p:nvSpPr>
        <p:spPr>
          <a:xfrm>
            <a:off x="360000" y="899999"/>
            <a:ext cx="8999900" cy="974874"/>
          </a:xfrm>
        </p:spPr>
        <p:txBody>
          <a:bodyPr/>
          <a:lstStyle/>
          <a:p>
            <a:r>
              <a:rPr lang="en-GB" dirty="0"/>
              <a:t>Methodology </a:t>
            </a:r>
          </a:p>
        </p:txBody>
      </p:sp>
      <p:sp>
        <p:nvSpPr>
          <p:cNvPr id="4" name="Text Placeholder 3">
            <a:extLst>
              <a:ext uri="{FF2B5EF4-FFF2-40B4-BE49-F238E27FC236}">
                <a16:creationId xmlns:a16="http://schemas.microsoft.com/office/drawing/2014/main" id="{9FA9C9BD-951D-6A97-DF65-4B09A09F607E}"/>
              </a:ext>
            </a:extLst>
          </p:cNvPr>
          <p:cNvSpPr>
            <a:spLocks noGrp="1"/>
          </p:cNvSpPr>
          <p:nvPr>
            <p:ph type="body" sz="quarter" idx="15"/>
          </p:nvPr>
        </p:nvSpPr>
        <p:spPr>
          <a:xfrm>
            <a:off x="7258837" y="2032270"/>
            <a:ext cx="4331324" cy="1239333"/>
          </a:xfrm>
        </p:spPr>
        <p:txBody>
          <a:bodyPr/>
          <a:lstStyle/>
          <a:p>
            <a:pPr marL="0" indent="0" algn="ctr">
              <a:buNone/>
            </a:pPr>
            <a:r>
              <a:rPr lang="en-GB" dirty="0"/>
              <a:t>Other measurements used:</a:t>
            </a:r>
          </a:p>
          <a:p>
            <a:pPr marL="0" indent="0" algn="ctr">
              <a:buNone/>
            </a:pPr>
            <a:r>
              <a:rPr lang="en-GB" dirty="0"/>
              <a:t>motor abilities (MABC-2)</a:t>
            </a:r>
          </a:p>
          <a:p>
            <a:pPr marL="0" indent="0" algn="ctr">
              <a:buNone/>
            </a:pPr>
            <a:r>
              <a:rPr lang="en-GB" dirty="0"/>
              <a:t>reading</a:t>
            </a:r>
          </a:p>
          <a:p>
            <a:pPr algn="ctr">
              <a:buFontTx/>
              <a:buChar char="-"/>
            </a:pPr>
            <a:endParaRPr lang="en-GB" dirty="0"/>
          </a:p>
        </p:txBody>
      </p:sp>
      <p:pic>
        <p:nvPicPr>
          <p:cNvPr id="6" name="Picture 5">
            <a:extLst>
              <a:ext uri="{FF2B5EF4-FFF2-40B4-BE49-F238E27FC236}">
                <a16:creationId xmlns:a16="http://schemas.microsoft.com/office/drawing/2014/main" id="{5295512D-B7B8-95A2-59F2-88488E03A988}"/>
              </a:ext>
            </a:extLst>
          </p:cNvPr>
          <p:cNvPicPr>
            <a:picLocks noChangeAspect="1"/>
          </p:cNvPicPr>
          <p:nvPr/>
        </p:nvPicPr>
        <p:blipFill>
          <a:blip r:embed="rId3"/>
          <a:stretch>
            <a:fillRect/>
          </a:stretch>
        </p:blipFill>
        <p:spPr>
          <a:xfrm>
            <a:off x="7137810" y="3429000"/>
            <a:ext cx="4444179" cy="3124791"/>
          </a:xfrm>
          <a:prstGeom prst="rect">
            <a:avLst/>
          </a:prstGeom>
        </p:spPr>
      </p:pic>
      <p:pic>
        <p:nvPicPr>
          <p:cNvPr id="2050" name="Picture 2" descr="A drawing of a child and a circle&#10;&#10;Description automatically generated">
            <a:extLst>
              <a:ext uri="{FF2B5EF4-FFF2-40B4-BE49-F238E27FC236}">
                <a16:creationId xmlns:a16="http://schemas.microsoft.com/office/drawing/2014/main" id="{9B3FBE6E-02A7-D6D3-CEAE-1E1721622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1928" y="1304585"/>
            <a:ext cx="2203981" cy="3118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3AEFC8-F022-A07B-5903-EBFD90EBEC59}"/>
              </a:ext>
            </a:extLst>
          </p:cNvPr>
          <p:cNvPicPr>
            <a:picLocks noChangeAspect="1"/>
          </p:cNvPicPr>
          <p:nvPr/>
        </p:nvPicPr>
        <p:blipFill>
          <a:blip r:embed="rId5"/>
          <a:stretch>
            <a:fillRect/>
          </a:stretch>
        </p:blipFill>
        <p:spPr>
          <a:xfrm>
            <a:off x="3385494" y="4179075"/>
            <a:ext cx="3115972" cy="2203980"/>
          </a:xfrm>
          <a:prstGeom prst="rect">
            <a:avLst/>
          </a:prstGeom>
        </p:spPr>
      </p:pic>
      <p:sp>
        <p:nvSpPr>
          <p:cNvPr id="10" name="TextBox 9">
            <a:extLst>
              <a:ext uri="{FF2B5EF4-FFF2-40B4-BE49-F238E27FC236}">
                <a16:creationId xmlns:a16="http://schemas.microsoft.com/office/drawing/2014/main" id="{2C7A1648-E6D0-FB66-F41B-CC399797FC8B}"/>
              </a:ext>
            </a:extLst>
          </p:cNvPr>
          <p:cNvSpPr txBox="1"/>
          <p:nvPr/>
        </p:nvSpPr>
        <p:spPr>
          <a:xfrm>
            <a:off x="3379502" y="2386425"/>
            <a:ext cx="2960896" cy="1200329"/>
          </a:xfrm>
          <a:prstGeom prst="rect">
            <a:avLst/>
          </a:prstGeom>
          <a:noFill/>
        </p:spPr>
        <p:txBody>
          <a:bodyPr wrap="square" rtlCol="0">
            <a:spAutoFit/>
          </a:bodyPr>
          <a:lstStyle/>
          <a:p>
            <a:pPr algn="ctr"/>
            <a:r>
              <a:rPr lang="en-GB" sz="2400" dirty="0"/>
              <a:t>Pictorial scale of perceived motor competence </a:t>
            </a:r>
          </a:p>
        </p:txBody>
      </p:sp>
      <p:sp>
        <p:nvSpPr>
          <p:cNvPr id="11" name="TextBox 10">
            <a:extLst>
              <a:ext uri="{FF2B5EF4-FFF2-40B4-BE49-F238E27FC236}">
                <a16:creationId xmlns:a16="http://schemas.microsoft.com/office/drawing/2014/main" id="{5E059D26-8ADC-4EB0-A0A9-F3671F76ACDC}"/>
              </a:ext>
            </a:extLst>
          </p:cNvPr>
          <p:cNvSpPr txBox="1"/>
          <p:nvPr/>
        </p:nvSpPr>
        <p:spPr>
          <a:xfrm>
            <a:off x="792573" y="4865566"/>
            <a:ext cx="2592921" cy="830997"/>
          </a:xfrm>
          <a:prstGeom prst="rect">
            <a:avLst/>
          </a:prstGeom>
          <a:noFill/>
        </p:spPr>
        <p:txBody>
          <a:bodyPr wrap="square" rtlCol="0">
            <a:spAutoFit/>
          </a:bodyPr>
          <a:lstStyle/>
          <a:p>
            <a:pPr algn="ctr"/>
            <a:r>
              <a:rPr lang="en-GB" sz="2400" dirty="0"/>
              <a:t>Test of Visuo-Motor Integration </a:t>
            </a:r>
          </a:p>
        </p:txBody>
      </p:sp>
    </p:spTree>
    <p:extLst>
      <p:ext uri="{BB962C8B-B14F-4D97-AF65-F5344CB8AC3E}">
        <p14:creationId xmlns:p14="http://schemas.microsoft.com/office/powerpoint/2010/main" val="104685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2DA4D1C-58D3-310F-9124-0495D069FA5D}"/>
              </a:ext>
            </a:extLst>
          </p:cNvPr>
          <p:cNvGraphicFramePr/>
          <p:nvPr>
            <p:extLst>
              <p:ext uri="{D42A27DB-BD31-4B8C-83A1-F6EECF244321}">
                <p14:modId xmlns:p14="http://schemas.microsoft.com/office/powerpoint/2010/main" val="3064510002"/>
              </p:ext>
            </p:extLst>
          </p:nvPr>
        </p:nvGraphicFramePr>
        <p:xfrm>
          <a:off x="238125" y="2650145"/>
          <a:ext cx="11715750" cy="193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877C9D33-9AD6-98EA-2FA0-FA0F6695F8AB}"/>
              </a:ext>
            </a:extLst>
          </p:cNvPr>
          <p:cNvSpPr>
            <a:spLocks noGrp="1"/>
          </p:cNvSpPr>
          <p:nvPr>
            <p:ph type="title"/>
          </p:nvPr>
        </p:nvSpPr>
        <p:spPr>
          <a:xfrm>
            <a:off x="360000" y="899999"/>
            <a:ext cx="8999900" cy="1368000"/>
          </a:xfrm>
        </p:spPr>
        <p:txBody>
          <a:bodyPr/>
          <a:lstStyle/>
          <a:p>
            <a:r>
              <a:rPr lang="en-GB" dirty="0"/>
              <a:t>The research process</a:t>
            </a:r>
          </a:p>
        </p:txBody>
      </p:sp>
      <p:sp>
        <p:nvSpPr>
          <p:cNvPr id="7" name="Oval 6">
            <a:extLst>
              <a:ext uri="{FF2B5EF4-FFF2-40B4-BE49-F238E27FC236}">
                <a16:creationId xmlns:a16="http://schemas.microsoft.com/office/drawing/2014/main" id="{8185E993-24BE-0188-A6D7-DB710996EF43}"/>
              </a:ext>
            </a:extLst>
          </p:cNvPr>
          <p:cNvSpPr/>
          <p:nvPr/>
        </p:nvSpPr>
        <p:spPr>
          <a:xfrm>
            <a:off x="5918200" y="1290099"/>
            <a:ext cx="4572000" cy="4831301"/>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519A7DED-B219-3935-AD5E-E5DAC9974E7D}"/>
              </a:ext>
            </a:extLst>
          </p:cNvPr>
          <p:cNvSpPr/>
          <p:nvPr/>
        </p:nvSpPr>
        <p:spPr>
          <a:xfrm>
            <a:off x="3069250" y="5638800"/>
            <a:ext cx="3581400" cy="965200"/>
          </a:xfrm>
          <a:prstGeom prst="roundRect">
            <a:avLst/>
          </a:prstGeom>
          <a:solidFill>
            <a:srgbClr val="AC14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Reflective journalling </a:t>
            </a:r>
          </a:p>
        </p:txBody>
      </p:sp>
      <p:cxnSp>
        <p:nvCxnSpPr>
          <p:cNvPr id="10" name="Straight Arrow Connector 9">
            <a:extLst>
              <a:ext uri="{FF2B5EF4-FFF2-40B4-BE49-F238E27FC236}">
                <a16:creationId xmlns:a16="http://schemas.microsoft.com/office/drawing/2014/main" id="{24581C44-4C13-51B7-BDDC-6A790DD76560}"/>
              </a:ext>
            </a:extLst>
          </p:cNvPr>
          <p:cNvCxnSpPr/>
          <p:nvPr/>
        </p:nvCxnSpPr>
        <p:spPr>
          <a:xfrm flipH="1" flipV="1">
            <a:off x="3483429" y="4720630"/>
            <a:ext cx="348343" cy="787541"/>
          </a:xfrm>
          <a:prstGeom prst="straightConnector1">
            <a:avLst/>
          </a:prstGeom>
          <a:ln w="57150">
            <a:solidFill>
              <a:srgbClr val="AC145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55DA08-BCA5-6B44-557F-EA286132A5EE}"/>
              </a:ext>
            </a:extLst>
          </p:cNvPr>
          <p:cNvCxnSpPr>
            <a:cxnSpLocks/>
          </p:cNvCxnSpPr>
          <p:nvPr/>
        </p:nvCxnSpPr>
        <p:spPr>
          <a:xfrm flipV="1">
            <a:off x="4493725" y="4807716"/>
            <a:ext cx="141775" cy="655027"/>
          </a:xfrm>
          <a:prstGeom prst="straightConnector1">
            <a:avLst/>
          </a:prstGeom>
          <a:ln w="57150">
            <a:solidFill>
              <a:srgbClr val="AC145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5EA0BCA-611C-DA0F-EFDB-951CCA73D723}"/>
              </a:ext>
            </a:extLst>
          </p:cNvPr>
          <p:cNvCxnSpPr>
            <a:cxnSpLocks/>
          </p:cNvCxnSpPr>
          <p:nvPr/>
        </p:nvCxnSpPr>
        <p:spPr>
          <a:xfrm flipV="1">
            <a:off x="5114472" y="4590002"/>
            <a:ext cx="1718650" cy="831084"/>
          </a:xfrm>
          <a:prstGeom prst="straightConnector1">
            <a:avLst/>
          </a:prstGeom>
          <a:ln w="57150">
            <a:solidFill>
              <a:srgbClr val="AC145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7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B548-D83E-C600-AA69-4DB08DEB4677}"/>
              </a:ext>
            </a:extLst>
          </p:cNvPr>
          <p:cNvSpPr>
            <a:spLocks noGrp="1"/>
          </p:cNvSpPr>
          <p:nvPr>
            <p:ph type="title"/>
          </p:nvPr>
        </p:nvSpPr>
        <p:spPr>
          <a:xfrm>
            <a:off x="141828" y="899998"/>
            <a:ext cx="8999900" cy="654479"/>
          </a:xfrm>
        </p:spPr>
        <p:txBody>
          <a:bodyPr/>
          <a:lstStyle/>
          <a:p>
            <a:r>
              <a:rPr lang="en-GB" dirty="0"/>
              <a:t>Main findings </a:t>
            </a:r>
          </a:p>
        </p:txBody>
      </p:sp>
      <p:graphicFrame>
        <p:nvGraphicFramePr>
          <p:cNvPr id="7" name="Chart 6">
            <a:extLst>
              <a:ext uri="{FF2B5EF4-FFF2-40B4-BE49-F238E27FC236}">
                <a16:creationId xmlns:a16="http://schemas.microsoft.com/office/drawing/2014/main" id="{BED2636C-6603-5AFC-8B5F-C68A61DEEA9D}"/>
              </a:ext>
            </a:extLst>
          </p:cNvPr>
          <p:cNvGraphicFramePr/>
          <p:nvPr>
            <p:extLst>
              <p:ext uri="{D42A27DB-BD31-4B8C-83A1-F6EECF244321}">
                <p14:modId xmlns:p14="http://schemas.microsoft.com/office/powerpoint/2010/main" val="4082892137"/>
              </p:ext>
            </p:extLst>
          </p:nvPr>
        </p:nvGraphicFramePr>
        <p:xfrm>
          <a:off x="743880" y="2512949"/>
          <a:ext cx="6777318" cy="456919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10">
            <a:extLst>
              <a:ext uri="{FF2B5EF4-FFF2-40B4-BE49-F238E27FC236}">
                <a16:creationId xmlns:a16="http://schemas.microsoft.com/office/drawing/2014/main" id="{7AD09464-B8BF-603B-A646-4E6644E0B088}"/>
              </a:ext>
            </a:extLst>
          </p:cNvPr>
          <p:cNvSpPr>
            <a:spLocks noGrp="1"/>
          </p:cNvSpPr>
          <p:nvPr>
            <p:ph type="body" sz="quarter" idx="13"/>
          </p:nvPr>
        </p:nvSpPr>
        <p:spPr>
          <a:xfrm>
            <a:off x="743880" y="1812118"/>
            <a:ext cx="10704240" cy="654479"/>
          </a:xfrm>
        </p:spPr>
        <p:txBody>
          <a:bodyPr/>
          <a:lstStyle/>
          <a:p>
            <a:pPr marL="0" indent="0" algn="ctr">
              <a:buNone/>
            </a:pPr>
            <a:r>
              <a:rPr lang="en-GB" sz="2400" dirty="0">
                <a:latin typeface="Helvetica Neue" panose="02000503000000020004" pitchFamily="2" charset="0"/>
                <a:ea typeface="Helvetica Neue" panose="02000503000000020004" pitchFamily="2" charset="0"/>
                <a:cs typeface="Helvetica Neue" panose="02000503000000020004" pitchFamily="2" charset="0"/>
              </a:rPr>
              <a:t>Significant group differences were found for all measures:</a:t>
            </a:r>
          </a:p>
          <a:p>
            <a:pPr marL="0" indent="0" algn="ctr">
              <a:buNone/>
            </a:pPr>
            <a:r>
              <a:rPr lang="en-GB" dirty="0">
                <a:latin typeface="Helvetica Neue" panose="02000503000000020004" pitchFamily="2" charset="0"/>
                <a:ea typeface="Helvetica Neue" panose="02000503000000020004" pitchFamily="2" charset="0"/>
                <a:cs typeface="Helvetica Neue" panose="02000503000000020004" pitchFamily="2" charset="0"/>
              </a:rPr>
              <a:t>Motor; Reading; PMSC</a:t>
            </a: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gn="ctr">
              <a:buNone/>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algn="ctr">
              <a:buFontTx/>
              <a:buChar char="-"/>
            </a:pPr>
            <a:endParaRPr lang="en-GB" sz="2400" dirty="0">
              <a:latin typeface="Helvetica Neue" panose="02000503000000020004" pitchFamily="2" charset="0"/>
              <a:ea typeface="Helvetica Neue" panose="02000503000000020004" pitchFamily="2" charset="0"/>
              <a:cs typeface="Helvetica Neue" panose="02000503000000020004" pitchFamily="2" charset="0"/>
            </a:endParaRPr>
          </a:p>
          <a:p>
            <a:pPr marL="0" indent="0" algn="ctr">
              <a:buNone/>
            </a:pPr>
            <a:endParaRPr lang="en-GB" dirty="0"/>
          </a:p>
        </p:txBody>
      </p:sp>
      <p:sp>
        <p:nvSpPr>
          <p:cNvPr id="3" name="TextBox 2">
            <a:extLst>
              <a:ext uri="{FF2B5EF4-FFF2-40B4-BE49-F238E27FC236}">
                <a16:creationId xmlns:a16="http://schemas.microsoft.com/office/drawing/2014/main" id="{8D6D98D0-A7B5-FFB4-752C-2FE66B0B8D5D}"/>
              </a:ext>
            </a:extLst>
          </p:cNvPr>
          <p:cNvSpPr txBox="1"/>
          <p:nvPr/>
        </p:nvSpPr>
        <p:spPr>
          <a:xfrm>
            <a:off x="8508977" y="3124200"/>
            <a:ext cx="2939143" cy="1569660"/>
          </a:xfrm>
          <a:prstGeom prst="rect">
            <a:avLst/>
          </a:prstGeom>
          <a:noFill/>
        </p:spPr>
        <p:txBody>
          <a:bodyPr wrap="square" rtlCol="0">
            <a:spAutoFit/>
          </a:bodyPr>
          <a:lstStyle/>
          <a:p>
            <a:pPr algn="l"/>
            <a:r>
              <a:rPr lang="en-GB" sz="2400" dirty="0">
                <a:latin typeface="Helvetica Neue" panose="02000503000000020004" pitchFamily="2" charset="0"/>
                <a:ea typeface="Helvetica Neue" panose="02000503000000020004" pitchFamily="2" charset="0"/>
                <a:cs typeface="Helvetica Neue" panose="02000503000000020004" pitchFamily="2" charset="0"/>
              </a:rPr>
              <a:t>Higher VMI score was associated with better word reading ability </a:t>
            </a:r>
          </a:p>
        </p:txBody>
      </p:sp>
    </p:spTree>
    <p:extLst>
      <p:ext uri="{BB962C8B-B14F-4D97-AF65-F5344CB8AC3E}">
        <p14:creationId xmlns:p14="http://schemas.microsoft.com/office/powerpoint/2010/main" val="161434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5CB7-FB4F-1026-62CE-FAE3DB72A590}"/>
              </a:ext>
            </a:extLst>
          </p:cNvPr>
          <p:cNvSpPr>
            <a:spLocks noGrp="1"/>
          </p:cNvSpPr>
          <p:nvPr>
            <p:ph type="title"/>
          </p:nvPr>
        </p:nvSpPr>
        <p:spPr/>
        <p:txBody>
          <a:bodyPr/>
          <a:lstStyle/>
          <a:p>
            <a:r>
              <a:rPr lang="en-GB" dirty="0"/>
              <a:t>Relationship between VMI and motor competence</a:t>
            </a:r>
          </a:p>
        </p:txBody>
      </p:sp>
      <p:sp>
        <p:nvSpPr>
          <p:cNvPr id="4" name="Text Placeholder 3">
            <a:extLst>
              <a:ext uri="{FF2B5EF4-FFF2-40B4-BE49-F238E27FC236}">
                <a16:creationId xmlns:a16="http://schemas.microsoft.com/office/drawing/2014/main" id="{5D28DB8D-15BC-BB83-301D-7D01DA66281C}"/>
              </a:ext>
            </a:extLst>
          </p:cNvPr>
          <p:cNvSpPr>
            <a:spLocks noGrp="1"/>
          </p:cNvSpPr>
          <p:nvPr>
            <p:ph type="body" sz="quarter" idx="15"/>
          </p:nvPr>
        </p:nvSpPr>
        <p:spPr>
          <a:xfrm>
            <a:off x="7532914" y="2822570"/>
            <a:ext cx="3697316" cy="3600000"/>
          </a:xfrm>
        </p:spPr>
        <p:txBody>
          <a:bodyPr/>
          <a:lstStyle/>
          <a:p>
            <a:pPr marL="0" indent="0">
              <a:buNone/>
            </a:pPr>
            <a:r>
              <a:rPr lang="en-GB" dirty="0"/>
              <a:t>A higher VMI score was associated with a higher score for motor competence </a:t>
            </a:r>
          </a:p>
        </p:txBody>
      </p:sp>
      <p:graphicFrame>
        <p:nvGraphicFramePr>
          <p:cNvPr id="5" name="Chart 4">
            <a:extLst>
              <a:ext uri="{FF2B5EF4-FFF2-40B4-BE49-F238E27FC236}">
                <a16:creationId xmlns:a16="http://schemas.microsoft.com/office/drawing/2014/main" id="{5A49523D-0B52-BBD7-A27D-2F5EEA420F7F}"/>
              </a:ext>
            </a:extLst>
          </p:cNvPr>
          <p:cNvGraphicFramePr/>
          <p:nvPr>
            <p:extLst>
              <p:ext uri="{D42A27DB-BD31-4B8C-83A1-F6EECF244321}">
                <p14:modId xmlns:p14="http://schemas.microsoft.com/office/powerpoint/2010/main" val="1682377607"/>
              </p:ext>
            </p:extLst>
          </p:nvPr>
        </p:nvGraphicFramePr>
        <p:xfrm>
          <a:off x="-1" y="2090057"/>
          <a:ext cx="8186057" cy="4506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7010729"/>
      </p:ext>
    </p:extLst>
  </p:cSld>
  <p:clrMapOvr>
    <a:masterClrMapping/>
  </p:clrMapOvr>
</p:sld>
</file>

<file path=ppt/theme/theme1.xml><?xml version="1.0" encoding="utf-8"?>
<a:theme xmlns:a="http://schemas.openxmlformats.org/drawingml/2006/main" name="UCL_Black_Slide_Theme">
  <a:themeElements>
    <a:clrScheme name="UCL Black Theme">
      <a:dk1>
        <a:sysClr val="windowText" lastClr="000000"/>
      </a:dk1>
      <a:lt1>
        <a:srgbClr val="FFFFFF"/>
      </a:lt1>
      <a:dk2>
        <a:srgbClr val="000000"/>
      </a:dk2>
      <a:lt2>
        <a:srgbClr val="E6E6E6"/>
      </a:lt2>
      <a:accent1>
        <a:srgbClr val="F6BE00"/>
      </a:accent1>
      <a:accent2>
        <a:srgbClr val="B5BD00"/>
      </a:accent2>
      <a:accent3>
        <a:srgbClr val="A4DBE8"/>
      </a:accent3>
      <a:accent4>
        <a:srgbClr val="8C8279"/>
      </a:accent4>
      <a:accent5>
        <a:srgbClr val="EA7600"/>
      </a:accent5>
      <a:accent6>
        <a:srgbClr val="E03C31"/>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custClrLst>
    <a:custClr name="name of colour">
      <a:srgbClr val="000000"/>
    </a:custClr>
  </a:custClrLst>
  <a:extLst>
    <a:ext uri="{05A4C25C-085E-4340-85A3-A5531E510DB2}">
      <thm15:themeFamily xmlns:thm15="http://schemas.microsoft.com/office/thememl/2012/main" name="Presentation4" id="{1117F47E-1820-FB44-B702-91BC503BEEB2}" vid="{7AC29BA8-160E-2647-B666-6ADA20DE7E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
  <TotalTime>3342</TotalTime>
  <Words>2464</Words>
  <Application>Microsoft Macintosh PowerPoint</Application>
  <PresentationFormat>Widescreen</PresentationFormat>
  <Paragraphs>133</Paragraphs>
  <Slides>14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Helvetica Neue</vt:lpstr>
      <vt:lpstr>Times New Roman</vt:lpstr>
      <vt:lpstr>UCL_Black_Slide_Theme</vt:lpstr>
      <vt:lpstr>Children’s Perceived Motor Competency: Reflections on partnering with PLASN-R  Ruby Wheater  </vt:lpstr>
      <vt:lpstr>Overview</vt:lpstr>
      <vt:lpstr>My Background </vt:lpstr>
      <vt:lpstr>Main research questions </vt:lpstr>
      <vt:lpstr>The research process</vt:lpstr>
      <vt:lpstr>Methodology </vt:lpstr>
      <vt:lpstr>The research process</vt:lpstr>
      <vt:lpstr>Main findings </vt:lpstr>
      <vt:lpstr>Relationship between VMI and motor competence</vt:lpstr>
      <vt:lpstr>Relationship between perceived motor competence and actual motor competence </vt:lpstr>
      <vt:lpstr>The relationship between perceived motor competence and VMI </vt:lpstr>
      <vt:lpstr>Reflective Practice</vt:lpstr>
      <vt:lpstr>What I learnt from being a researcher within the school system </vt:lpstr>
      <vt:lpstr>A huge thank you to all the schools !!!!</vt:lpstr>
    </vt:vector>
  </TitlesOfParts>
  <Company>University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Petterson, Helen</dc:creator>
  <cp:lastModifiedBy>Wheater, Ruby</cp:lastModifiedBy>
  <cp:revision>80</cp:revision>
  <dcterms:created xsi:type="dcterms:W3CDTF">2020-09-10T09:35:54Z</dcterms:created>
  <dcterms:modified xsi:type="dcterms:W3CDTF">2024-11-13T09:53:20Z</dcterms:modified>
</cp:coreProperties>
</file>